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90" r:id="rId2"/>
    <p:sldId id="289" r:id="rId3"/>
    <p:sldId id="301" r:id="rId4"/>
    <p:sldId id="291" r:id="rId5"/>
    <p:sldId id="293" r:id="rId6"/>
    <p:sldId id="295" r:id="rId7"/>
    <p:sldId id="304" r:id="rId8"/>
    <p:sldId id="302" r:id="rId9"/>
    <p:sldId id="296" r:id="rId10"/>
    <p:sldId id="305" r:id="rId11"/>
    <p:sldId id="303" r:id="rId12"/>
  </p:sldIdLst>
  <p:sldSz cx="12192000" cy="6858000"/>
  <p:notesSz cx="6858000" cy="9144000"/>
  <p:embeddedFontLst>
    <p:embeddedFont>
      <p:font typeface="Bodoni MT" panose="02070603080606020203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deal Sans Black" pitchFamily="50" charset="0"/>
      <p:regular r:id="rId22"/>
      <p:italic r:id="rId23"/>
    </p:embeddedFont>
    <p:embeddedFont>
      <p:font typeface="Ideal Sans Bold" pitchFamily="50" charset="0"/>
      <p:regular r:id="rId24"/>
      <p:italic r:id="rId25"/>
    </p:embeddedFont>
    <p:embeddedFont>
      <p:font typeface="Ideal Sans Book" pitchFamily="50" charset="0"/>
      <p:regular r:id="rId26"/>
      <p:italic r:id="rId27"/>
    </p:embeddedFont>
    <p:embeddedFont>
      <p:font typeface="Ideal Sans Light" pitchFamily="50" charset="0"/>
      <p:regular r:id="rId28"/>
      <p:italic r:id="rId29"/>
    </p:embeddedFont>
    <p:embeddedFont>
      <p:font typeface="Ideal Sans Medium" pitchFamily="50" charset="0"/>
      <p:regular r:id="rId30"/>
      <p:italic r:id="rId31"/>
    </p:embeddedFont>
    <p:embeddedFont>
      <p:font typeface="Ideal Sans Semibold" pitchFamily="50" charset="0"/>
      <p:regular r:id="rId32"/>
      <p:italic r:id="rId3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0AD47"/>
    <a:srgbClr val="36B1BF"/>
    <a:srgbClr val="54D9CD"/>
    <a:srgbClr val="E9F1DF"/>
    <a:srgbClr val="F2454B"/>
    <a:srgbClr val="F5B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37AB1-2ED5-4EC3-8B5C-63C44F865869}" v="6" dt="2020-01-12T17:48:36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0404" autoAdjust="0"/>
  </p:normalViewPr>
  <p:slideViewPr>
    <p:cSldViewPr showGuides="1">
      <p:cViewPr varScale="1">
        <p:scale>
          <a:sx n="114" d="100"/>
          <a:sy n="114" d="100"/>
        </p:scale>
        <p:origin x="19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2401" cy="5724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2A7ED-E103-485D-8B50-EB6A2ABF5FC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86EC-BE9A-4321-AA9B-F15B9C60D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36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Franse toekomende tijd, 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beschrijft een gebeurtenis die geplaatst is in de toekomst. In het Nederlands gebruikt men daarvoor het hulpwerkwoord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zullen. </a:t>
            </a:r>
            <a:b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Frans is er geen werkwoord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zullen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er komt alleen een andere uitgang achter het werkwoord.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84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Il</a:t>
            </a:r>
            <a:r>
              <a:rPr lang="nl-NL" dirty="0"/>
              <a:t> va </a:t>
            </a:r>
            <a:r>
              <a:rPr lang="nl-NL" dirty="0" err="1"/>
              <a:t>oublier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4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1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6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7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Één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kenmerken om dat te herkennen is dat de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 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gevormd wordt door het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 werkwoord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neemt dus een heel werkwoord en zet daarachter de uitgang van de toekomst.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toekomende tijd kennen we met het hulpwerkwoord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zullen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zal lopen 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je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marcherai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kan morgen, volgende week of over tien jaar zijn, of ooit een keer. Het tijdstip wordt niet altijd aangegeven</a:t>
            </a:r>
          </a:p>
          <a:p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uitgangen zijn :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03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Zoals :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répondre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(antwoorden),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comprendre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(begrijpen),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décrire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(begrijpen),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entendre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(horen) etc.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31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32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Elle </a:t>
            </a:r>
            <a:r>
              <a:rPr lang="nl-NL" dirty="0" err="1"/>
              <a:t>verra</a:t>
            </a:r>
            <a:r>
              <a:rPr lang="nl-NL" dirty="0"/>
              <a:t> </a:t>
            </a:r>
            <a:r>
              <a:rPr lang="nl-NL" dirty="0" err="1"/>
              <a:t>son</a:t>
            </a:r>
            <a:r>
              <a:rPr lang="nl-NL" dirty="0"/>
              <a:t> cadeau.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96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Frans gaat dat net zo: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l'heure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(ik ga zo lopen).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40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je iets wilt uitdrukken dat je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 direct 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 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zometeen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straks gaat doen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gebruik je het werkwoord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 + hele werkwoord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ga (zo meteen) lopen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Hierbij staat meestal wel precies het tijdstip wanneer dit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gebeuren, het is immers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nabij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Frans gaat dat net zo: je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l'heure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(ik ga zo lopen).</a:t>
            </a:r>
          </a:p>
          <a:p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Dus: de nabije toekomst in het Frans gebeurt, eigenlijk net als in het Nederlands, met het werkwoord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(gaan)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het hele werkwoord. ALLER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wordt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 vervoegd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door het onderwerp, maar de infinitief, het hele werkwoord, blijft een heel werkwoord en wordt dus niet vervoegd. 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dus belangrijk om de vervoeging van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  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kennen !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50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7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54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6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E9F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F5B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6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F2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33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11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0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69BE6ACE-27E9-4F9C-801F-DC17A1DD9C01}"/>
              </a:ext>
            </a:extLst>
          </p:cNvPr>
          <p:cNvSpPr/>
          <p:nvPr/>
        </p:nvSpPr>
        <p:spPr>
          <a:xfrm rot="21422235">
            <a:off x="1079235" y="1670793"/>
            <a:ext cx="2793965" cy="715063"/>
          </a:xfrm>
          <a:prstGeom prst="rect">
            <a:avLst/>
          </a:prstGeom>
          <a:solidFill>
            <a:srgbClr val="F5B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D462E2A-486B-4DB5-B528-57616D659719}"/>
              </a:ext>
            </a:extLst>
          </p:cNvPr>
          <p:cNvSpPr txBox="1"/>
          <p:nvPr/>
        </p:nvSpPr>
        <p:spPr>
          <a:xfrm>
            <a:off x="995192" y="1259483"/>
            <a:ext cx="28692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4000" dirty="0">
                <a:solidFill>
                  <a:schemeClr val="bg1"/>
                </a:solidFill>
                <a:latin typeface="Ideal Sans Semibold" pitchFamily="50" charset="0"/>
                <a:cs typeface="Ideal Sans Semibold" pitchFamily="50" charset="0"/>
              </a:rPr>
              <a:t>Grammaire</a:t>
            </a:r>
            <a:r>
              <a:rPr lang="nl-NL" sz="4000" dirty="0">
                <a:solidFill>
                  <a:schemeClr val="bg1"/>
                </a:solidFill>
                <a:latin typeface="Ideal Sans Bold" pitchFamily="50" charset="0"/>
                <a:cs typeface="Ideal Sans Bold" pitchFamily="50" charset="0"/>
              </a:rPr>
              <a:t> 		</a:t>
            </a:r>
            <a:endParaRPr lang="nl-NL" sz="2800" i="1" dirty="0">
              <a:solidFill>
                <a:schemeClr val="bg1">
                  <a:lumMod val="95000"/>
                </a:schemeClr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AB23FA3-762F-4BDF-9D88-D52929101485}"/>
              </a:ext>
            </a:extLst>
          </p:cNvPr>
          <p:cNvSpPr txBox="1"/>
          <p:nvPr/>
        </p:nvSpPr>
        <p:spPr>
          <a:xfrm>
            <a:off x="944391" y="3139083"/>
            <a:ext cx="112476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Ideal Sans Bold" pitchFamily="50" charset="0"/>
                <a:cs typeface="Ideal Sans Bold" pitchFamily="50" charset="0"/>
              </a:rPr>
              <a:t>3c</a:t>
            </a:r>
            <a:r>
              <a:rPr lang="nl-NL" sz="5400" dirty="0">
                <a:solidFill>
                  <a:schemeClr val="bg2"/>
                </a:solidFill>
                <a:latin typeface="Ideal Sans Bold" pitchFamily="50" charset="0"/>
                <a:cs typeface="Ideal Sans Bold" pitchFamily="50" charset="0"/>
              </a:rPr>
              <a:t> 	</a:t>
            </a:r>
            <a:r>
              <a:rPr lang="nl-NL" sz="2800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• </a:t>
            </a:r>
            <a:r>
              <a:rPr lang="nl-NL" sz="2800" dirty="0" err="1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le</a:t>
            </a:r>
            <a:r>
              <a:rPr lang="nl-NL" sz="2800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futur</a:t>
            </a:r>
            <a:r>
              <a:rPr lang="nl-NL" sz="2800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simple</a:t>
            </a:r>
            <a:r>
              <a:rPr lang="nl-NL" sz="2800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 | </a:t>
            </a:r>
            <a:r>
              <a:rPr lang="nl-NL" sz="2800" dirty="0">
                <a:solidFill>
                  <a:schemeClr val="bg1"/>
                </a:solidFill>
                <a:latin typeface="Ideal Sans Semibold" pitchFamily="50" charset="0"/>
                <a:cs typeface="Ideal Sans Semibold" pitchFamily="50" charset="0"/>
              </a:rPr>
              <a:t>de toekomende tijd</a:t>
            </a:r>
          </a:p>
          <a:p>
            <a:r>
              <a:rPr lang="nl-NL" sz="3600" dirty="0">
                <a:solidFill>
                  <a:schemeClr val="bg2"/>
                </a:solidFill>
                <a:latin typeface="Ideal Sans Book" pitchFamily="50" charset="0"/>
                <a:cs typeface="Ideal Sans Book" pitchFamily="50" charset="0"/>
              </a:rPr>
              <a:t>	</a:t>
            </a:r>
            <a:r>
              <a:rPr lang="nl-NL" sz="2800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• </a:t>
            </a:r>
            <a:r>
              <a:rPr lang="nl-NL" sz="2800" dirty="0" err="1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futur</a:t>
            </a:r>
            <a:r>
              <a:rPr lang="nl-NL" sz="2800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proche</a:t>
            </a:r>
            <a:r>
              <a:rPr lang="nl-NL" sz="2800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 | </a:t>
            </a:r>
            <a:r>
              <a:rPr lang="nl-NL" sz="2800" dirty="0">
                <a:solidFill>
                  <a:schemeClr val="bg1"/>
                </a:solidFill>
                <a:latin typeface="Ideal Sans Semibold" pitchFamily="50" charset="0"/>
                <a:cs typeface="Ideal Sans Semibold" pitchFamily="50" charset="0"/>
              </a:rPr>
              <a:t>de nabije toekomende tijd </a:t>
            </a:r>
          </a:p>
          <a:p>
            <a:br>
              <a:rPr lang="nl-NL" sz="3600" dirty="0">
                <a:solidFill>
                  <a:schemeClr val="bg2"/>
                </a:solidFill>
                <a:latin typeface="Ideal Sans Book" pitchFamily="50" charset="0"/>
                <a:cs typeface="Ideal Sans Book" pitchFamily="50" charset="0"/>
              </a:rPr>
            </a:br>
            <a:br>
              <a:rPr lang="nl-NL" sz="3600" dirty="0">
                <a:solidFill>
                  <a:schemeClr val="bg2"/>
                </a:solidFill>
                <a:latin typeface="Ideal Sans Book" pitchFamily="50" charset="0"/>
                <a:cs typeface="Ideal Sans Book" pitchFamily="50" charset="0"/>
              </a:rPr>
            </a:br>
            <a:endParaRPr lang="nl-NL" sz="4000" dirty="0">
              <a:solidFill>
                <a:schemeClr val="bg2"/>
              </a:solidFill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sz="4000" dirty="0">
                <a:solidFill>
                  <a:schemeClr val="bg2"/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endParaRPr lang="nl-NL" sz="4000" i="1" dirty="0">
              <a:solidFill>
                <a:schemeClr val="bg2"/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3E4932-E07A-41FC-A5D8-0F03E3116CF4}"/>
              </a:ext>
            </a:extLst>
          </p:cNvPr>
          <p:cNvSpPr/>
          <p:nvPr/>
        </p:nvSpPr>
        <p:spPr>
          <a:xfrm>
            <a:off x="904577" y="500390"/>
            <a:ext cx="38086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Grandes </a:t>
            </a:r>
            <a:r>
              <a:rPr lang="nl-NL" sz="2800" dirty="0" err="1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Lignes</a:t>
            </a:r>
            <a:r>
              <a:rPr lang="nl-NL" sz="2800" dirty="0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r>
              <a:rPr lang="nl-NL" sz="2800" b="1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|</a:t>
            </a:r>
            <a:r>
              <a:rPr lang="nl-NL" sz="2800" b="1" dirty="0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r>
              <a:rPr lang="nl-NL" sz="2800" dirty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3 HV</a:t>
            </a:r>
          </a:p>
          <a:p>
            <a:r>
              <a:rPr lang="nl-NL" sz="2800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chapitre</a:t>
            </a:r>
            <a:r>
              <a:rPr lang="nl-NL" sz="28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  3</a:t>
            </a:r>
            <a:endParaRPr lang="nl-NL" dirty="0">
              <a:solidFill>
                <a:schemeClr val="accent2"/>
              </a:solidFill>
              <a:latin typeface="Ideal Sans Book" pitchFamily="50" charset="0"/>
              <a:cs typeface="Ideal Sans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hirt&#10;&#10;Automatisch gegenereerde beschrijving">
            <a:extLst>
              <a:ext uri="{FF2B5EF4-FFF2-40B4-BE49-F238E27FC236}">
                <a16:creationId xmlns:a16="http://schemas.microsoft.com/office/drawing/2014/main" id="{7F8F5EEC-EBBF-4D2C-B20C-2CC5E3FDF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83" y="1212357"/>
            <a:ext cx="6098797" cy="609879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836B8AC-C04B-4172-96E4-6166CB330DCB}"/>
              </a:ext>
            </a:extLst>
          </p:cNvPr>
          <p:cNvSpPr txBox="1"/>
          <p:nvPr/>
        </p:nvSpPr>
        <p:spPr>
          <a:xfrm>
            <a:off x="2089193" y="1835131"/>
            <a:ext cx="7774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err="1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Il</a:t>
            </a:r>
            <a:r>
              <a:rPr lang="nl-NL" sz="2800" i="1" dirty="0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 _____________ </a:t>
            </a:r>
            <a:r>
              <a:rPr lang="nl-NL" sz="2800" i="1" dirty="0" err="1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ses</a:t>
            </a:r>
            <a:r>
              <a:rPr lang="nl-NL" sz="2800" i="1" dirty="0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 </a:t>
            </a:r>
            <a:r>
              <a:rPr lang="nl-NL" sz="2800" i="1" dirty="0" err="1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clés</a:t>
            </a:r>
            <a:r>
              <a:rPr lang="nl-NL" sz="2800" i="1" dirty="0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 !</a:t>
            </a:r>
            <a:br>
              <a:rPr lang="nl-NL" sz="2800" i="1" dirty="0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</a:br>
            <a:r>
              <a:rPr lang="nl-NL" sz="2800" i="1" dirty="0">
                <a:solidFill>
                  <a:schemeClr val="accent5"/>
                </a:solidFill>
              </a:rPr>
              <a:t>(</a:t>
            </a:r>
            <a:r>
              <a:rPr lang="nl-NL" sz="2800" i="1" dirty="0" err="1">
                <a:solidFill>
                  <a:schemeClr val="accent5"/>
                </a:solidFill>
              </a:rPr>
              <a:t>oublier</a:t>
            </a:r>
            <a:r>
              <a:rPr lang="nl-NL" sz="2800" i="1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693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89C83BB4-64F8-4C74-B852-321312F7D283}"/>
              </a:ext>
            </a:extLst>
          </p:cNvPr>
          <p:cNvSpPr/>
          <p:nvPr/>
        </p:nvSpPr>
        <p:spPr>
          <a:xfrm>
            <a:off x="8317319" y="1139396"/>
            <a:ext cx="3310408" cy="49578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instruction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Black" pitchFamily="50" charset="0"/>
                <a:cs typeface="Ideal Sans Black" pitchFamily="50" charset="0"/>
              </a:rPr>
              <a:t>a, b		</a:t>
            </a:r>
            <a:r>
              <a:rPr lang="nl-NL" i="1" dirty="0">
                <a:latin typeface="Ideal Sans Light" pitchFamily="50" charset="0"/>
                <a:cs typeface="Ideal Sans Light" pitchFamily="50" charset="0"/>
              </a:rPr>
              <a:t>10 minutes 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 err="1">
                <a:latin typeface="Ideal Sans Black" pitchFamily="50" charset="0"/>
                <a:cs typeface="Ideal Sans Black" pitchFamily="50" charset="0"/>
              </a:rPr>
              <a:t>réviser</a:t>
            </a:r>
            <a:r>
              <a:rPr lang="nl-NL" dirty="0">
                <a:latin typeface="Ideal Sans Black" pitchFamily="50" charset="0"/>
                <a:cs typeface="Ideal Sans Black" pitchFamily="50" charset="0"/>
              </a:rPr>
              <a:t>		</a:t>
            </a:r>
            <a:r>
              <a:rPr lang="nl-NL" i="1" dirty="0">
                <a:latin typeface="Ideal Sans Light" pitchFamily="50" charset="0"/>
                <a:cs typeface="Ideal Sans Light" pitchFamily="50" charset="0"/>
              </a:rPr>
              <a:t>5 minutes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discuter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fin du cours</a:t>
            </a:r>
            <a:r>
              <a:rPr lang="nl-NL" dirty="0">
                <a:latin typeface="Ideal Sans Black" pitchFamily="50" charset="0"/>
                <a:cs typeface="Ideal Sans Black" pitchFamily="50" charset="0"/>
              </a:rPr>
              <a:t> </a:t>
            </a:r>
            <a:endParaRPr lang="nl-NL" b="1" dirty="0">
              <a:latin typeface="Ideal Sans Light" pitchFamily="50" charset="0"/>
              <a:cs typeface="Ideal Sans Light" pitchFamily="50" charset="0"/>
            </a:endParaRPr>
          </a:p>
          <a:p>
            <a:endParaRPr lang="nl-NL" b="1" dirty="0">
              <a:latin typeface="Bodoni MT" panose="020706030806060202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44BF46-7127-4279-B7A9-1137F3174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713" y="2974004"/>
            <a:ext cx="644027" cy="766738"/>
          </a:xfrm>
          <a:prstGeom prst="rect">
            <a:avLst/>
          </a:prstGeom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96AD8D2C-E336-45F3-8B82-42B089823A9B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3066706"/>
            <a:ext cx="596894" cy="694904"/>
            <a:chOff x="6668401" y="3852056"/>
            <a:chExt cx="795858" cy="926538"/>
          </a:xfrm>
        </p:grpSpPr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BF147EE-FE2D-4DD1-B171-C7C0F398C455}"/>
                </a:ext>
              </a:extLst>
            </p:cNvPr>
            <p:cNvSpPr/>
            <p:nvPr/>
          </p:nvSpPr>
          <p:spPr>
            <a:xfrm>
              <a:off x="6668401" y="4003401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EC2FD996-DD40-432F-B834-45DB21E9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558" y="3852056"/>
              <a:ext cx="542701" cy="775113"/>
            </a:xfrm>
            <a:prstGeom prst="rect">
              <a:avLst/>
            </a:prstGeom>
          </p:spPr>
        </p:pic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639370DF-481B-42E9-AF67-8AAE55202882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4688148"/>
            <a:ext cx="645197" cy="581395"/>
            <a:chOff x="489357" y="4558757"/>
            <a:chExt cx="860262" cy="775193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1C6928D-7B7B-4A1A-BABA-E05C4CB64D12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B656A9D6-94CE-4C77-80A6-DFF3B42A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  <p:sp>
        <p:nvSpPr>
          <p:cNvPr id="55" name="Ovaal 54">
            <a:extLst>
              <a:ext uri="{FF2B5EF4-FFF2-40B4-BE49-F238E27FC236}">
                <a16:creationId xmlns:a16="http://schemas.microsoft.com/office/drawing/2014/main" id="{C8B992D7-14EB-4043-B0E7-7EA3F7D8185C}"/>
              </a:ext>
            </a:extLst>
          </p:cNvPr>
          <p:cNvSpPr/>
          <p:nvPr/>
        </p:nvSpPr>
        <p:spPr>
          <a:xfrm>
            <a:off x="967531" y="1346233"/>
            <a:ext cx="775193" cy="7751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A320EF89-E4D2-4EED-A3DB-905290420BAF}"/>
              </a:ext>
            </a:extLst>
          </p:cNvPr>
          <p:cNvCxnSpPr>
            <a:cxnSpLocks/>
          </p:cNvCxnSpPr>
          <p:nvPr/>
        </p:nvCxnSpPr>
        <p:spPr>
          <a:xfrm>
            <a:off x="8317318" y="3408862"/>
            <a:ext cx="2931482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hoek 56">
            <a:extLst>
              <a:ext uri="{FF2B5EF4-FFF2-40B4-BE49-F238E27FC236}">
                <a16:creationId xmlns:a16="http://schemas.microsoft.com/office/drawing/2014/main" id="{EBC92B34-2469-4051-BE88-4ACF4457286E}"/>
              </a:ext>
            </a:extLst>
          </p:cNvPr>
          <p:cNvSpPr/>
          <p:nvPr/>
        </p:nvSpPr>
        <p:spPr>
          <a:xfrm>
            <a:off x="1916547" y="1252649"/>
            <a:ext cx="4107270" cy="1834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Je kunt de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futur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simple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herkennen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br>
              <a:rPr lang="nl-NL" dirty="0">
                <a:latin typeface="Ideal Sans Medium" pitchFamily="50" charset="0"/>
                <a:cs typeface="Ideal Sans Medium" pitchFamily="50" charset="0"/>
              </a:rPr>
            </a:br>
            <a:r>
              <a:rPr lang="nl-NL" dirty="0">
                <a:latin typeface="Ideal Sans Medium" pitchFamily="50" charset="0"/>
                <a:cs typeface="Ideal Sans Medium" pitchFamily="50" charset="0"/>
              </a:rPr>
              <a:t>en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toepassen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Ook kun je de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futur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proche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br>
              <a:rPr lang="nl-NL" dirty="0">
                <a:latin typeface="Ideal Sans Medium" pitchFamily="50" charset="0"/>
                <a:cs typeface="Ideal Sans Medium" pitchFamily="50" charset="0"/>
              </a:rPr>
            </a:b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herkennen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en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toepassen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.</a:t>
            </a:r>
          </a:p>
        </p:txBody>
      </p: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25DA6603-AFD5-4A24-A743-1AE5D92B4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7" y="1355424"/>
            <a:ext cx="605772" cy="742228"/>
          </a:xfrm>
          <a:prstGeom prst="rect">
            <a:avLst/>
          </a:prstGeom>
        </p:spPr>
      </p:pic>
      <p:grpSp>
        <p:nvGrpSpPr>
          <p:cNvPr id="76" name="Groep 75">
            <a:extLst>
              <a:ext uri="{FF2B5EF4-FFF2-40B4-BE49-F238E27FC236}">
                <a16:creationId xmlns:a16="http://schemas.microsoft.com/office/drawing/2014/main" id="{39C6232A-F67C-48B0-A37B-22CA145322ED}"/>
              </a:ext>
            </a:extLst>
          </p:cNvPr>
          <p:cNvGrpSpPr/>
          <p:nvPr/>
        </p:nvGrpSpPr>
        <p:grpSpPr>
          <a:xfrm>
            <a:off x="7135518" y="5844327"/>
            <a:ext cx="581395" cy="612751"/>
            <a:chOff x="6128128" y="5743589"/>
            <a:chExt cx="581395" cy="612751"/>
          </a:xfrm>
        </p:grpSpPr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4604D14A-FF34-4110-A18F-20EC0AAF75EB}"/>
                </a:ext>
              </a:extLst>
            </p:cNvPr>
            <p:cNvSpPr/>
            <p:nvPr/>
          </p:nvSpPr>
          <p:spPr>
            <a:xfrm>
              <a:off x="6128128" y="5774945"/>
              <a:ext cx="581395" cy="5813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5F1F4BBD-1111-4F23-BED9-598F6B717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6779" y="5743589"/>
              <a:ext cx="329936" cy="500796"/>
            </a:xfrm>
            <a:prstGeom prst="rect">
              <a:avLst/>
            </a:prstGeom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18DB5FFB-A88F-40F3-90FD-0D43361F4B4A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1481423"/>
            <a:ext cx="645197" cy="581395"/>
            <a:chOff x="489357" y="4558757"/>
            <a:chExt cx="860262" cy="775193"/>
          </a:xfrm>
        </p:grpSpPr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8C865A15-81D8-460F-BD10-8A0CB2D32150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4" name="Afbeelding 73">
              <a:extLst>
                <a:ext uri="{FF2B5EF4-FFF2-40B4-BE49-F238E27FC236}">
                  <a16:creationId xmlns:a16="http://schemas.microsoft.com/office/drawing/2014/main" id="{1EABCB56-C0FB-4915-90EE-0FAFF24C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E08A2974-8751-4F6C-A46C-05A12938FCA8}"/>
              </a:ext>
            </a:extLst>
          </p:cNvPr>
          <p:cNvCxnSpPr>
            <a:cxnSpLocks/>
          </p:cNvCxnSpPr>
          <p:nvPr/>
        </p:nvCxnSpPr>
        <p:spPr>
          <a:xfrm>
            <a:off x="6599695" y="2284198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99BBA3CA-8388-4B2B-A5A5-061335B8C027}"/>
              </a:ext>
            </a:extLst>
          </p:cNvPr>
          <p:cNvCxnSpPr>
            <a:cxnSpLocks/>
          </p:cNvCxnSpPr>
          <p:nvPr/>
        </p:nvCxnSpPr>
        <p:spPr>
          <a:xfrm>
            <a:off x="6599695" y="4412632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46AAB2D1-384A-4FDC-BB47-B20E9D83C49A}"/>
              </a:ext>
            </a:extLst>
          </p:cNvPr>
          <p:cNvCxnSpPr>
            <a:cxnSpLocks/>
          </p:cNvCxnSpPr>
          <p:nvPr/>
        </p:nvCxnSpPr>
        <p:spPr>
          <a:xfrm>
            <a:off x="6599695" y="5580171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0B04FD73-77E0-4ADC-A713-17F47B3E5F1C}"/>
              </a:ext>
            </a:extLst>
          </p:cNvPr>
          <p:cNvCxnSpPr>
            <a:cxnSpLocks/>
          </p:cNvCxnSpPr>
          <p:nvPr/>
        </p:nvCxnSpPr>
        <p:spPr>
          <a:xfrm>
            <a:off x="680028" y="1481423"/>
            <a:ext cx="0" cy="5381983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89C83BB4-64F8-4C74-B852-321312F7D283}"/>
              </a:ext>
            </a:extLst>
          </p:cNvPr>
          <p:cNvSpPr/>
          <p:nvPr/>
        </p:nvSpPr>
        <p:spPr>
          <a:xfrm>
            <a:off x="8317319" y="1139396"/>
            <a:ext cx="3310408" cy="49578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instruction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Black" pitchFamily="50" charset="0"/>
                <a:cs typeface="Ideal Sans Black" pitchFamily="50" charset="0"/>
              </a:rPr>
              <a:t>a, b		</a:t>
            </a:r>
            <a:r>
              <a:rPr lang="nl-NL" i="1" dirty="0">
                <a:latin typeface="Ideal Sans Light" pitchFamily="50" charset="0"/>
                <a:cs typeface="Ideal Sans Light" pitchFamily="50" charset="0"/>
              </a:rPr>
              <a:t>10 minutes 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 err="1">
                <a:latin typeface="Ideal Sans Black" pitchFamily="50" charset="0"/>
                <a:cs typeface="Ideal Sans Black" pitchFamily="50" charset="0"/>
              </a:rPr>
              <a:t>réviser</a:t>
            </a:r>
            <a:r>
              <a:rPr lang="nl-NL" dirty="0">
                <a:latin typeface="Ideal Sans Black" pitchFamily="50" charset="0"/>
                <a:cs typeface="Ideal Sans Black" pitchFamily="50" charset="0"/>
              </a:rPr>
              <a:t>		</a:t>
            </a:r>
            <a:r>
              <a:rPr lang="nl-NL" i="1" dirty="0">
                <a:latin typeface="Ideal Sans Light" pitchFamily="50" charset="0"/>
                <a:cs typeface="Ideal Sans Light" pitchFamily="50" charset="0"/>
              </a:rPr>
              <a:t>5 minutes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discuter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fin du cours</a:t>
            </a:r>
            <a:r>
              <a:rPr lang="nl-NL" dirty="0">
                <a:latin typeface="Ideal Sans Black" pitchFamily="50" charset="0"/>
                <a:cs typeface="Ideal Sans Black" pitchFamily="50" charset="0"/>
              </a:rPr>
              <a:t> </a:t>
            </a:r>
            <a:endParaRPr lang="nl-NL" b="1" dirty="0">
              <a:latin typeface="Ideal Sans Light" pitchFamily="50" charset="0"/>
              <a:cs typeface="Ideal Sans Light" pitchFamily="50" charset="0"/>
            </a:endParaRPr>
          </a:p>
          <a:p>
            <a:endParaRPr lang="nl-NL" b="1" dirty="0">
              <a:latin typeface="Bodoni MT" panose="020706030806060202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44BF46-7127-4279-B7A9-1137F3174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713" y="2974004"/>
            <a:ext cx="644027" cy="766738"/>
          </a:xfrm>
          <a:prstGeom prst="rect">
            <a:avLst/>
          </a:prstGeom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96AD8D2C-E336-45F3-8B82-42B089823A9B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3066706"/>
            <a:ext cx="596894" cy="694904"/>
            <a:chOff x="6668401" y="3852056"/>
            <a:chExt cx="795858" cy="926538"/>
          </a:xfrm>
        </p:grpSpPr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BF147EE-FE2D-4DD1-B171-C7C0F398C455}"/>
                </a:ext>
              </a:extLst>
            </p:cNvPr>
            <p:cNvSpPr/>
            <p:nvPr/>
          </p:nvSpPr>
          <p:spPr>
            <a:xfrm>
              <a:off x="6668401" y="4003401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EC2FD996-DD40-432F-B834-45DB21E9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558" y="3852056"/>
              <a:ext cx="542701" cy="775113"/>
            </a:xfrm>
            <a:prstGeom prst="rect">
              <a:avLst/>
            </a:prstGeom>
          </p:spPr>
        </p:pic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639370DF-481B-42E9-AF67-8AAE55202882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4688148"/>
            <a:ext cx="645197" cy="581395"/>
            <a:chOff x="489357" y="4558757"/>
            <a:chExt cx="860262" cy="775193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1C6928D-7B7B-4A1A-BABA-E05C4CB64D12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B656A9D6-94CE-4C77-80A6-DFF3B42A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  <p:sp>
        <p:nvSpPr>
          <p:cNvPr id="55" name="Ovaal 54">
            <a:extLst>
              <a:ext uri="{FF2B5EF4-FFF2-40B4-BE49-F238E27FC236}">
                <a16:creationId xmlns:a16="http://schemas.microsoft.com/office/drawing/2014/main" id="{C8B992D7-14EB-4043-B0E7-7EA3F7D8185C}"/>
              </a:ext>
            </a:extLst>
          </p:cNvPr>
          <p:cNvSpPr/>
          <p:nvPr/>
        </p:nvSpPr>
        <p:spPr>
          <a:xfrm>
            <a:off x="967531" y="1346233"/>
            <a:ext cx="775193" cy="7751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A320EF89-E4D2-4EED-A3DB-905290420BAF}"/>
              </a:ext>
            </a:extLst>
          </p:cNvPr>
          <p:cNvCxnSpPr>
            <a:cxnSpLocks/>
          </p:cNvCxnSpPr>
          <p:nvPr/>
        </p:nvCxnSpPr>
        <p:spPr>
          <a:xfrm>
            <a:off x="8317318" y="3408862"/>
            <a:ext cx="2931482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hoek 56">
            <a:extLst>
              <a:ext uri="{FF2B5EF4-FFF2-40B4-BE49-F238E27FC236}">
                <a16:creationId xmlns:a16="http://schemas.microsoft.com/office/drawing/2014/main" id="{EBC92B34-2469-4051-BE88-4ACF4457286E}"/>
              </a:ext>
            </a:extLst>
          </p:cNvPr>
          <p:cNvSpPr/>
          <p:nvPr/>
        </p:nvSpPr>
        <p:spPr>
          <a:xfrm>
            <a:off x="1916547" y="1252649"/>
            <a:ext cx="4107270" cy="1834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Je kunt de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futur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simple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herkennen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br>
              <a:rPr lang="nl-NL" dirty="0">
                <a:latin typeface="Ideal Sans Medium" pitchFamily="50" charset="0"/>
                <a:cs typeface="Ideal Sans Medium" pitchFamily="50" charset="0"/>
              </a:rPr>
            </a:br>
            <a:r>
              <a:rPr lang="nl-NL" dirty="0">
                <a:latin typeface="Ideal Sans Medium" pitchFamily="50" charset="0"/>
                <a:cs typeface="Ideal Sans Medium" pitchFamily="50" charset="0"/>
              </a:rPr>
              <a:t>en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toepassen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Ook kun je de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futur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proche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</a:t>
            </a:r>
            <a:br>
              <a:rPr lang="nl-NL" dirty="0">
                <a:latin typeface="Ideal Sans Medium" pitchFamily="50" charset="0"/>
                <a:cs typeface="Ideal Sans Medium" pitchFamily="50" charset="0"/>
              </a:rPr>
            </a:b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herkennen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 en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toepassen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.</a:t>
            </a:r>
          </a:p>
        </p:txBody>
      </p: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25DA6603-AFD5-4A24-A743-1AE5D92B4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7" y="1355424"/>
            <a:ext cx="605772" cy="742228"/>
          </a:xfrm>
          <a:prstGeom prst="rect">
            <a:avLst/>
          </a:prstGeom>
        </p:spPr>
      </p:pic>
      <p:grpSp>
        <p:nvGrpSpPr>
          <p:cNvPr id="76" name="Groep 75">
            <a:extLst>
              <a:ext uri="{FF2B5EF4-FFF2-40B4-BE49-F238E27FC236}">
                <a16:creationId xmlns:a16="http://schemas.microsoft.com/office/drawing/2014/main" id="{39C6232A-F67C-48B0-A37B-22CA145322ED}"/>
              </a:ext>
            </a:extLst>
          </p:cNvPr>
          <p:cNvGrpSpPr/>
          <p:nvPr/>
        </p:nvGrpSpPr>
        <p:grpSpPr>
          <a:xfrm>
            <a:off x="7135518" y="5844327"/>
            <a:ext cx="581395" cy="612751"/>
            <a:chOff x="6128128" y="5743589"/>
            <a:chExt cx="581395" cy="612751"/>
          </a:xfrm>
        </p:grpSpPr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4604D14A-FF34-4110-A18F-20EC0AAF75EB}"/>
                </a:ext>
              </a:extLst>
            </p:cNvPr>
            <p:cNvSpPr/>
            <p:nvPr/>
          </p:nvSpPr>
          <p:spPr>
            <a:xfrm>
              <a:off x="6128128" y="5774945"/>
              <a:ext cx="581395" cy="5813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5F1F4BBD-1111-4F23-BED9-598F6B717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6779" y="5743589"/>
              <a:ext cx="329936" cy="500796"/>
            </a:xfrm>
            <a:prstGeom prst="rect">
              <a:avLst/>
            </a:prstGeom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18DB5FFB-A88F-40F3-90FD-0D43361F4B4A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1481423"/>
            <a:ext cx="645197" cy="581395"/>
            <a:chOff x="489357" y="4558757"/>
            <a:chExt cx="860262" cy="775193"/>
          </a:xfrm>
        </p:grpSpPr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8C865A15-81D8-460F-BD10-8A0CB2D32150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4" name="Afbeelding 73">
              <a:extLst>
                <a:ext uri="{FF2B5EF4-FFF2-40B4-BE49-F238E27FC236}">
                  <a16:creationId xmlns:a16="http://schemas.microsoft.com/office/drawing/2014/main" id="{1EABCB56-C0FB-4915-90EE-0FAFF24C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E08A2974-8751-4F6C-A46C-05A12938FCA8}"/>
              </a:ext>
            </a:extLst>
          </p:cNvPr>
          <p:cNvCxnSpPr>
            <a:cxnSpLocks/>
          </p:cNvCxnSpPr>
          <p:nvPr/>
        </p:nvCxnSpPr>
        <p:spPr>
          <a:xfrm>
            <a:off x="6599695" y="2284198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99BBA3CA-8388-4B2B-A5A5-061335B8C027}"/>
              </a:ext>
            </a:extLst>
          </p:cNvPr>
          <p:cNvCxnSpPr>
            <a:cxnSpLocks/>
          </p:cNvCxnSpPr>
          <p:nvPr/>
        </p:nvCxnSpPr>
        <p:spPr>
          <a:xfrm>
            <a:off x="6599695" y="4412632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46AAB2D1-384A-4FDC-BB47-B20E9D83C49A}"/>
              </a:ext>
            </a:extLst>
          </p:cNvPr>
          <p:cNvCxnSpPr>
            <a:cxnSpLocks/>
          </p:cNvCxnSpPr>
          <p:nvPr/>
        </p:nvCxnSpPr>
        <p:spPr>
          <a:xfrm>
            <a:off x="6599695" y="5580171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0B04FD73-77E0-4ADC-A713-17F47B3E5F1C}"/>
              </a:ext>
            </a:extLst>
          </p:cNvPr>
          <p:cNvCxnSpPr>
            <a:cxnSpLocks/>
          </p:cNvCxnSpPr>
          <p:nvPr/>
        </p:nvCxnSpPr>
        <p:spPr>
          <a:xfrm>
            <a:off x="680028" y="1481423"/>
            <a:ext cx="0" cy="5381983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DE6FE24-3FCB-4C15-AC28-FD3EEC0E483C}"/>
              </a:ext>
            </a:extLst>
          </p:cNvPr>
          <p:cNvCxnSpPr>
            <a:cxnSpLocks/>
          </p:cNvCxnSpPr>
          <p:nvPr/>
        </p:nvCxnSpPr>
        <p:spPr>
          <a:xfrm>
            <a:off x="1516792" y="5146203"/>
            <a:ext cx="9444617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C255396E-FBBB-45BB-B51F-8EB974BC0AAF}"/>
              </a:ext>
            </a:extLst>
          </p:cNvPr>
          <p:cNvSpPr/>
          <p:nvPr/>
        </p:nvSpPr>
        <p:spPr>
          <a:xfrm>
            <a:off x="5952304" y="4961537"/>
            <a:ext cx="369332" cy="3693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1A5D4B9A-C2AF-4C4B-B787-77A4C02A87FC}"/>
              </a:ext>
            </a:extLst>
          </p:cNvPr>
          <p:cNvSpPr/>
          <p:nvPr/>
        </p:nvSpPr>
        <p:spPr>
          <a:xfrm>
            <a:off x="9883719" y="4970792"/>
            <a:ext cx="369332" cy="3693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D7033C-4A36-4C0D-B04D-CADED508E5A1}"/>
              </a:ext>
            </a:extLst>
          </p:cNvPr>
          <p:cNvSpPr/>
          <p:nvPr/>
        </p:nvSpPr>
        <p:spPr>
          <a:xfrm>
            <a:off x="2088002" y="4961537"/>
            <a:ext cx="369332" cy="3693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05B514C-7EB1-4B1B-8B19-89553DF7F898}"/>
              </a:ext>
            </a:extLst>
          </p:cNvPr>
          <p:cNvGrpSpPr/>
          <p:nvPr/>
        </p:nvGrpSpPr>
        <p:grpSpPr>
          <a:xfrm>
            <a:off x="7191968" y="1998572"/>
            <a:ext cx="3833933" cy="2145487"/>
            <a:chOff x="7191968" y="1998572"/>
            <a:chExt cx="3833933" cy="2145487"/>
          </a:xfrm>
        </p:grpSpPr>
        <p:sp>
          <p:nvSpPr>
            <p:cNvPr id="11" name="Tekstballon: rechthoek 10">
              <a:extLst>
                <a:ext uri="{FF2B5EF4-FFF2-40B4-BE49-F238E27FC236}">
                  <a16:creationId xmlns:a16="http://schemas.microsoft.com/office/drawing/2014/main" id="{147B5AEE-318A-43B3-8CC1-89FDE31A206E}"/>
                </a:ext>
              </a:extLst>
            </p:cNvPr>
            <p:cNvSpPr/>
            <p:nvPr/>
          </p:nvSpPr>
          <p:spPr>
            <a:xfrm flipH="1">
              <a:off x="7191968" y="1998572"/>
              <a:ext cx="3434406" cy="2145487"/>
            </a:xfrm>
            <a:prstGeom prst="wedgeRectCallout">
              <a:avLst>
                <a:gd name="adj1" fmla="val -33388"/>
                <a:gd name="adj2" fmla="val 7874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0909D430-0ACE-49AE-A666-4E4B78F95986}"/>
                </a:ext>
              </a:extLst>
            </p:cNvPr>
            <p:cNvSpPr txBox="1"/>
            <p:nvPr/>
          </p:nvSpPr>
          <p:spPr>
            <a:xfrm>
              <a:off x="7667819" y="2346654"/>
              <a:ext cx="335808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chemeClr val="accent4"/>
                  </a:solidFill>
                  <a:latin typeface="Ideal Sans Medium" pitchFamily="50" charset="0"/>
                  <a:cs typeface="Ideal Sans Medium" pitchFamily="50" charset="0"/>
                </a:rPr>
                <a:t>Ik zal …</a:t>
              </a:r>
            </a:p>
            <a:p>
              <a:br>
                <a:rPr lang="nl-NL" i="1" dirty="0">
                  <a:solidFill>
                    <a:schemeClr val="bg1"/>
                  </a:solidFill>
                  <a:latin typeface="Ideal Sans Medium" pitchFamily="50" charset="0"/>
                  <a:cs typeface="Ideal Sans Medium" pitchFamily="50" charset="0"/>
                </a:rPr>
              </a:br>
              <a:r>
                <a:rPr lang="nl-NL" i="1" dirty="0">
                  <a:solidFill>
                    <a:schemeClr val="bg1"/>
                  </a:solidFill>
                  <a:latin typeface="Ideal Sans Medium" pitchFamily="50" charset="0"/>
                  <a:cs typeface="Ideal Sans Medium" pitchFamily="50" charset="0"/>
                </a:rPr>
                <a:t>(</a:t>
              </a:r>
              <a:r>
                <a:rPr lang="nl-NL" i="1" dirty="0">
                  <a:solidFill>
                    <a:schemeClr val="bg1"/>
                  </a:solidFill>
                  <a:latin typeface="Ideal Sans Book" pitchFamily="50" charset="0"/>
                  <a:cs typeface="Ideal Sans Book" pitchFamily="50" charset="0"/>
                </a:rPr>
                <a:t>iets gaat nog gebeuren)</a:t>
              </a: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A1E6283D-2C2A-42BE-B297-BC5E31E2A58C}"/>
              </a:ext>
            </a:extLst>
          </p:cNvPr>
          <p:cNvSpPr txBox="1"/>
          <p:nvPr/>
        </p:nvSpPr>
        <p:spPr>
          <a:xfrm>
            <a:off x="5640313" y="5543142"/>
            <a:ext cx="11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Ideal Sans Medium" pitchFamily="50" charset="0"/>
                <a:cs typeface="Ideal Sans Medium" pitchFamily="50" charset="0"/>
              </a:rPr>
              <a:t>présent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DA369D8-F83D-4695-9525-128F4BE891E5}"/>
              </a:ext>
            </a:extLst>
          </p:cNvPr>
          <p:cNvSpPr txBox="1"/>
          <p:nvPr/>
        </p:nvSpPr>
        <p:spPr>
          <a:xfrm>
            <a:off x="9395694" y="5543142"/>
            <a:ext cx="198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Ideal Sans Bold" pitchFamily="50" charset="0"/>
                <a:cs typeface="Ideal Sans Bold" pitchFamily="50" charset="0"/>
              </a:rPr>
              <a:t>futur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Ideal Sans Bold" pitchFamily="50" charset="0"/>
                <a:cs typeface="Ideal Sans Bold" pitchFamily="50" charset="0"/>
              </a:rPr>
              <a:t>simple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FC7E38-5EFD-4CE0-AB48-84F70CEEF964}"/>
              </a:ext>
            </a:extLst>
          </p:cNvPr>
          <p:cNvSpPr txBox="1"/>
          <p:nvPr/>
        </p:nvSpPr>
        <p:spPr>
          <a:xfrm>
            <a:off x="1884933" y="5543142"/>
            <a:ext cx="11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Ideal Sans Medium" pitchFamily="50" charset="0"/>
                <a:cs typeface="Ideal Sans Medium" pitchFamily="50" charset="0"/>
              </a:rPr>
              <a:t>passé</a:t>
            </a:r>
          </a:p>
        </p:txBody>
      </p:sp>
    </p:spTree>
    <p:extLst>
      <p:ext uri="{BB962C8B-B14F-4D97-AF65-F5344CB8AC3E}">
        <p14:creationId xmlns:p14="http://schemas.microsoft.com/office/powerpoint/2010/main" val="15553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9F74086-4B04-4826-AB43-3B9031C64B29}"/>
              </a:ext>
            </a:extLst>
          </p:cNvPr>
          <p:cNvSpPr txBox="1"/>
          <p:nvPr/>
        </p:nvSpPr>
        <p:spPr>
          <a:xfrm>
            <a:off x="5523599" y="1860180"/>
            <a:ext cx="28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Ideal Sans Bold" pitchFamily="50" charset="0"/>
                <a:cs typeface="Ideal Sans Bold" pitchFamily="50" charset="0"/>
              </a:rPr>
              <a:t>marcher</a:t>
            </a:r>
            <a:endParaRPr lang="nl-NL" dirty="0">
              <a:solidFill>
                <a:schemeClr val="accent2"/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02B896-395D-40D4-B466-FFDA4971A87C}"/>
              </a:ext>
            </a:extLst>
          </p:cNvPr>
          <p:cNvSpPr txBox="1"/>
          <p:nvPr/>
        </p:nvSpPr>
        <p:spPr>
          <a:xfrm>
            <a:off x="625821" y="2305222"/>
            <a:ext cx="511107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je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tu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/elle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on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latin typeface="Ideal Sans Book" pitchFamily="50" charset="0"/>
                <a:cs typeface="Ideal Sans Book" pitchFamily="50" charset="0"/>
              </a:rPr>
              <a:t>nous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vous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/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elles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7340907-2C96-45FD-ABA6-413B44F88C87}"/>
              </a:ext>
            </a:extLst>
          </p:cNvPr>
          <p:cNvGrpSpPr/>
          <p:nvPr/>
        </p:nvGrpSpPr>
        <p:grpSpPr>
          <a:xfrm>
            <a:off x="700928" y="2978611"/>
            <a:ext cx="10800000" cy="2230916"/>
            <a:chOff x="1085773" y="2955751"/>
            <a:chExt cx="10800000" cy="2230916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C41A449E-6041-4246-BD4D-67B05B327A43}"/>
                </a:ext>
              </a:extLst>
            </p:cNvPr>
            <p:cNvCxnSpPr/>
            <p:nvPr/>
          </p:nvCxnSpPr>
          <p:spPr>
            <a:xfrm>
              <a:off x="1085773" y="2955751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23365C97-EE02-4345-A768-CB5E22803B21}"/>
                </a:ext>
              </a:extLst>
            </p:cNvPr>
            <p:cNvCxnSpPr/>
            <p:nvPr/>
          </p:nvCxnSpPr>
          <p:spPr>
            <a:xfrm>
              <a:off x="1085773" y="3513480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010A79B-3591-4794-B2BF-4C1F335EAEEF}"/>
                </a:ext>
              </a:extLst>
            </p:cNvPr>
            <p:cNvCxnSpPr/>
            <p:nvPr/>
          </p:nvCxnSpPr>
          <p:spPr>
            <a:xfrm>
              <a:off x="1085773" y="4071209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C72695A-7B7F-46F3-89FB-0755590543A9}"/>
                </a:ext>
              </a:extLst>
            </p:cNvPr>
            <p:cNvCxnSpPr/>
            <p:nvPr/>
          </p:nvCxnSpPr>
          <p:spPr>
            <a:xfrm>
              <a:off x="1085773" y="4628938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07A92DA-4EE6-4659-831C-F78116C868D7}"/>
                </a:ext>
              </a:extLst>
            </p:cNvPr>
            <p:cNvCxnSpPr/>
            <p:nvPr/>
          </p:nvCxnSpPr>
          <p:spPr>
            <a:xfrm>
              <a:off x="1085773" y="5186667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DBC6B23-F411-459C-87CB-F31C7CE1B61A}"/>
              </a:ext>
            </a:extLst>
          </p:cNvPr>
          <p:cNvCxnSpPr>
            <a:cxnSpLocks/>
          </p:cNvCxnSpPr>
          <p:nvPr/>
        </p:nvCxnSpPr>
        <p:spPr>
          <a:xfrm>
            <a:off x="710109" y="2413538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3122D97-3F4F-4DEB-A4F1-EA3D0760FB1D}"/>
              </a:ext>
            </a:extLst>
          </p:cNvPr>
          <p:cNvCxnSpPr>
            <a:cxnSpLocks/>
          </p:cNvCxnSpPr>
          <p:nvPr/>
        </p:nvCxnSpPr>
        <p:spPr>
          <a:xfrm>
            <a:off x="710109" y="5767256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B42553-F60F-4476-B7E7-D12A5C926D79}"/>
              </a:ext>
            </a:extLst>
          </p:cNvPr>
          <p:cNvCxnSpPr/>
          <p:nvPr/>
        </p:nvCxnSpPr>
        <p:spPr>
          <a:xfrm>
            <a:off x="700927" y="6324985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47CF77F7-3042-43DD-A340-E78A4281DA33}"/>
              </a:ext>
            </a:extLst>
          </p:cNvPr>
          <p:cNvSpPr txBox="1"/>
          <p:nvPr/>
        </p:nvSpPr>
        <p:spPr>
          <a:xfrm>
            <a:off x="5549341" y="2305222"/>
            <a:ext cx="2836263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marcher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ai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marcher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as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marcher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marcher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marcher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ons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marcher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ez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marcher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ont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9BEDF03-55C9-4031-BCCD-C8D24761AEAC}"/>
              </a:ext>
            </a:extLst>
          </p:cNvPr>
          <p:cNvSpPr txBox="1"/>
          <p:nvPr/>
        </p:nvSpPr>
        <p:spPr>
          <a:xfrm>
            <a:off x="2661594" y="2305221"/>
            <a:ext cx="2836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ai</a:t>
            </a:r>
          </a:p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as</a:t>
            </a:r>
          </a:p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ons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ez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ont</a:t>
            </a: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1920BE-94E3-462C-A45D-C49990EAC44D}"/>
              </a:ext>
            </a:extLst>
          </p:cNvPr>
          <p:cNvSpPr txBox="1"/>
          <p:nvPr/>
        </p:nvSpPr>
        <p:spPr>
          <a:xfrm>
            <a:off x="8958005" y="2305220"/>
            <a:ext cx="2836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ik zal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jij zult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hij zal lopen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wij zullen lopen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wij zullen lopen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u zult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zij zullen lopen</a:t>
            </a: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727B90A-B709-448A-8650-769E4F49E70A}"/>
              </a:ext>
            </a:extLst>
          </p:cNvPr>
          <p:cNvSpPr/>
          <p:nvPr/>
        </p:nvSpPr>
        <p:spPr>
          <a:xfrm rot="21419226">
            <a:off x="-209024" y="765935"/>
            <a:ext cx="1405949" cy="71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33C6FB0-FE10-4F4D-8B23-22CEEFB026E5}"/>
              </a:ext>
            </a:extLst>
          </p:cNvPr>
          <p:cNvSpPr/>
          <p:nvPr/>
        </p:nvSpPr>
        <p:spPr>
          <a:xfrm>
            <a:off x="361277" y="591594"/>
            <a:ext cx="856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400" dirty="0">
                <a:solidFill>
                  <a:schemeClr val="accent4"/>
                </a:solidFill>
                <a:latin typeface="Ideal Sans Bold" pitchFamily="50" charset="0"/>
                <a:cs typeface="Ideal Sans Bold" pitchFamily="50" charset="0"/>
              </a:rPr>
              <a:t>3c</a:t>
            </a:r>
          </a:p>
        </p:txBody>
      </p:sp>
      <p:sp>
        <p:nvSpPr>
          <p:cNvPr id="26" name="Graphic 58">
            <a:extLst>
              <a:ext uri="{FF2B5EF4-FFF2-40B4-BE49-F238E27FC236}">
                <a16:creationId xmlns:a16="http://schemas.microsoft.com/office/drawing/2014/main" id="{10F3A0D9-3034-4FA7-BCB6-53C33B84AF56}"/>
              </a:ext>
            </a:extLst>
          </p:cNvPr>
          <p:cNvSpPr/>
          <p:nvPr/>
        </p:nvSpPr>
        <p:spPr>
          <a:xfrm>
            <a:off x="5497857" y="457928"/>
            <a:ext cx="2452271" cy="1564757"/>
          </a:xfrm>
          <a:custGeom>
            <a:avLst/>
            <a:gdLst>
              <a:gd name="connsiteX0" fmla="*/ 572943 w 728538"/>
              <a:gd name="connsiteY0" fmla="*/ 411782 h 464869"/>
              <a:gd name="connsiteX1" fmla="*/ 517698 w 728538"/>
              <a:gd name="connsiteY1" fmla="*/ 432165 h 464869"/>
              <a:gd name="connsiteX2" fmla="*/ 508173 w 728538"/>
              <a:gd name="connsiteY2" fmla="*/ 429308 h 464869"/>
              <a:gd name="connsiteX3" fmla="*/ 433497 w 728538"/>
              <a:gd name="connsiteY3" fmla="*/ 432642 h 464869"/>
              <a:gd name="connsiteX4" fmla="*/ 364536 w 728538"/>
              <a:gd name="connsiteY4" fmla="*/ 462455 h 464869"/>
              <a:gd name="connsiteX5" fmla="*/ 356631 w 728538"/>
              <a:gd name="connsiteY5" fmla="*/ 434547 h 464869"/>
              <a:gd name="connsiteX6" fmla="*/ 356631 w 728538"/>
              <a:gd name="connsiteY6" fmla="*/ 433880 h 464869"/>
              <a:gd name="connsiteX7" fmla="*/ 327616 w 728538"/>
              <a:gd name="connsiteY7" fmla="*/ 393688 h 464869"/>
              <a:gd name="connsiteX8" fmla="*/ 324150 w 728538"/>
              <a:gd name="connsiteY8" fmla="*/ 393304 h 464869"/>
              <a:gd name="connsiteX9" fmla="*/ 140127 w 728538"/>
              <a:gd name="connsiteY9" fmla="*/ 386731 h 464869"/>
              <a:gd name="connsiteX10" fmla="*/ 89645 w 728538"/>
              <a:gd name="connsiteY10" fmla="*/ 354251 h 464869"/>
              <a:gd name="connsiteX11" fmla="*/ 1253 w 728538"/>
              <a:gd name="connsiteY11" fmla="*/ 70882 h 464869"/>
              <a:gd name="connsiteX12" fmla="*/ 42020 w 728538"/>
              <a:gd name="connsiteY12" fmla="*/ 17161 h 464869"/>
              <a:gd name="connsiteX13" fmla="*/ 695340 w 728538"/>
              <a:gd name="connsiteY13" fmla="*/ 48975 h 464869"/>
              <a:gd name="connsiteX14" fmla="*/ 723915 w 728538"/>
              <a:gd name="connsiteY14" fmla="*/ 103458 h 464869"/>
              <a:gd name="connsiteX15" fmla="*/ 572943 w 728538"/>
              <a:gd name="connsiteY15" fmla="*/ 411782 h 46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538" h="464869">
                <a:moveTo>
                  <a:pt x="572943" y="411782"/>
                </a:moveTo>
                <a:cubicBezTo>
                  <a:pt x="561046" y="430025"/>
                  <a:pt x="538594" y="438309"/>
                  <a:pt x="517698" y="432165"/>
                </a:cubicBezTo>
                <a:cubicBezTo>
                  <a:pt x="513698" y="430927"/>
                  <a:pt x="511698" y="430356"/>
                  <a:pt x="508173" y="429308"/>
                </a:cubicBezTo>
                <a:cubicBezTo>
                  <a:pt x="483445" y="423568"/>
                  <a:pt x="457616" y="424722"/>
                  <a:pt x="433497" y="432642"/>
                </a:cubicBezTo>
                <a:cubicBezTo>
                  <a:pt x="412923" y="440643"/>
                  <a:pt x="384158" y="453502"/>
                  <a:pt x="364536" y="462455"/>
                </a:cubicBezTo>
                <a:cubicBezTo>
                  <a:pt x="344915" y="471409"/>
                  <a:pt x="352725" y="453978"/>
                  <a:pt x="356631" y="434547"/>
                </a:cubicBezTo>
                <a:lnTo>
                  <a:pt x="356631" y="433880"/>
                </a:lnTo>
                <a:cubicBezTo>
                  <a:pt x="359717" y="414769"/>
                  <a:pt x="346727" y="396774"/>
                  <a:pt x="327616" y="393688"/>
                </a:cubicBezTo>
                <a:cubicBezTo>
                  <a:pt x="326468" y="393502"/>
                  <a:pt x="325311" y="393374"/>
                  <a:pt x="324150" y="393304"/>
                </a:cubicBezTo>
                <a:cubicBezTo>
                  <a:pt x="263072" y="386353"/>
                  <a:pt x="201546" y="384156"/>
                  <a:pt x="140127" y="386731"/>
                </a:cubicBezTo>
                <a:cubicBezTo>
                  <a:pt x="118024" y="388047"/>
                  <a:pt x="97608" y="374912"/>
                  <a:pt x="89645" y="354251"/>
                </a:cubicBezTo>
                <a:cubicBezTo>
                  <a:pt x="67071" y="274527"/>
                  <a:pt x="27732" y="149464"/>
                  <a:pt x="1253" y="70882"/>
                </a:cubicBezTo>
                <a:cubicBezTo>
                  <a:pt x="-5129" y="51832"/>
                  <a:pt x="13540" y="21829"/>
                  <a:pt x="42020" y="17161"/>
                </a:cubicBezTo>
                <a:cubicBezTo>
                  <a:pt x="259844" y="-13678"/>
                  <a:pt x="481542" y="-2882"/>
                  <a:pt x="695340" y="48975"/>
                </a:cubicBezTo>
                <a:cubicBezTo>
                  <a:pt x="723915" y="56500"/>
                  <a:pt x="735916" y="87075"/>
                  <a:pt x="723915" y="103458"/>
                </a:cubicBezTo>
                <a:cubicBezTo>
                  <a:pt x="663431" y="187659"/>
                  <a:pt x="622759" y="321104"/>
                  <a:pt x="572943" y="4117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2A70E86-E0E3-4FBB-879C-39B1B0CB548D}"/>
              </a:ext>
            </a:extLst>
          </p:cNvPr>
          <p:cNvSpPr/>
          <p:nvPr/>
        </p:nvSpPr>
        <p:spPr>
          <a:xfrm>
            <a:off x="5812200" y="800888"/>
            <a:ext cx="2035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De stam = het </a:t>
            </a:r>
            <a:r>
              <a:rPr lang="nl-NL" sz="1400" dirty="0">
                <a:solidFill>
                  <a:schemeClr val="accent2"/>
                </a:solidFill>
                <a:latin typeface="Ideal Sans Bold" pitchFamily="50" charset="0"/>
                <a:cs typeface="Ideal Sans Bold" pitchFamily="50" charset="0"/>
              </a:rPr>
              <a:t>hele</a:t>
            </a:r>
          </a:p>
          <a:p>
            <a:r>
              <a:rPr lang="nl-NL" sz="1400" dirty="0">
                <a:solidFill>
                  <a:schemeClr val="accent2"/>
                </a:solidFill>
                <a:latin typeface="Ideal Sans Bold" pitchFamily="50" charset="0"/>
                <a:cs typeface="Ideal Sans Bold" pitchFamily="50" charset="0"/>
              </a:rPr>
              <a:t>werkwoord </a:t>
            </a:r>
            <a:r>
              <a:rPr lang="nl-NL" sz="14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(</a:t>
            </a:r>
            <a:r>
              <a:rPr lang="nl-NL" sz="1400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infinitif</a:t>
            </a:r>
            <a:r>
              <a:rPr lang="nl-NL" sz="14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)</a:t>
            </a:r>
            <a:endParaRPr lang="nl-NL" sz="1400" dirty="0">
              <a:solidFill>
                <a:schemeClr val="accent2"/>
              </a:solidFill>
              <a:latin typeface="Ideal Sans Bold" pitchFamily="50" charset="0"/>
              <a:cs typeface="Ideal Sans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9F74086-4B04-4826-AB43-3B9031C64B29}"/>
              </a:ext>
            </a:extLst>
          </p:cNvPr>
          <p:cNvSpPr txBox="1"/>
          <p:nvPr/>
        </p:nvSpPr>
        <p:spPr>
          <a:xfrm>
            <a:off x="5523599" y="1860180"/>
            <a:ext cx="28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Ideal Sans Bold" pitchFamily="50" charset="0"/>
                <a:cs typeface="Ideal Sans Bold" pitchFamily="50" charset="0"/>
              </a:rPr>
              <a:t>vivr</a:t>
            </a:r>
            <a:r>
              <a:rPr lang="en-GB" dirty="0">
                <a:latin typeface="Ideal Sans Medium" pitchFamily="50" charset="0"/>
                <a:cs typeface="Ideal Sans Medium" pitchFamily="50" charset="0"/>
              </a:rPr>
              <a:t>e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02B896-395D-40D4-B466-FFDA4971A87C}"/>
              </a:ext>
            </a:extLst>
          </p:cNvPr>
          <p:cNvSpPr txBox="1"/>
          <p:nvPr/>
        </p:nvSpPr>
        <p:spPr>
          <a:xfrm>
            <a:off x="625821" y="2305222"/>
            <a:ext cx="511107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je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tu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/elle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on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latin typeface="Ideal Sans Book" pitchFamily="50" charset="0"/>
                <a:cs typeface="Ideal Sans Book" pitchFamily="50" charset="0"/>
              </a:rPr>
              <a:t>nous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vous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/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elles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7340907-2C96-45FD-ABA6-413B44F88C87}"/>
              </a:ext>
            </a:extLst>
          </p:cNvPr>
          <p:cNvGrpSpPr/>
          <p:nvPr/>
        </p:nvGrpSpPr>
        <p:grpSpPr>
          <a:xfrm>
            <a:off x="700928" y="2978611"/>
            <a:ext cx="10800000" cy="2230916"/>
            <a:chOff x="1085773" y="2955751"/>
            <a:chExt cx="10800000" cy="2230916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C41A449E-6041-4246-BD4D-67B05B327A43}"/>
                </a:ext>
              </a:extLst>
            </p:cNvPr>
            <p:cNvCxnSpPr/>
            <p:nvPr/>
          </p:nvCxnSpPr>
          <p:spPr>
            <a:xfrm>
              <a:off x="1085773" y="2955751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23365C97-EE02-4345-A768-CB5E22803B21}"/>
                </a:ext>
              </a:extLst>
            </p:cNvPr>
            <p:cNvCxnSpPr/>
            <p:nvPr/>
          </p:nvCxnSpPr>
          <p:spPr>
            <a:xfrm>
              <a:off x="1085773" y="3513480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010A79B-3591-4794-B2BF-4C1F335EAEEF}"/>
                </a:ext>
              </a:extLst>
            </p:cNvPr>
            <p:cNvCxnSpPr/>
            <p:nvPr/>
          </p:nvCxnSpPr>
          <p:spPr>
            <a:xfrm>
              <a:off x="1085773" y="4071209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C72695A-7B7F-46F3-89FB-0755590543A9}"/>
                </a:ext>
              </a:extLst>
            </p:cNvPr>
            <p:cNvCxnSpPr/>
            <p:nvPr/>
          </p:nvCxnSpPr>
          <p:spPr>
            <a:xfrm>
              <a:off x="1085773" y="4628938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07A92DA-4EE6-4659-831C-F78116C868D7}"/>
                </a:ext>
              </a:extLst>
            </p:cNvPr>
            <p:cNvCxnSpPr/>
            <p:nvPr/>
          </p:nvCxnSpPr>
          <p:spPr>
            <a:xfrm>
              <a:off x="1085773" y="5186667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DBC6B23-F411-459C-87CB-F31C7CE1B61A}"/>
              </a:ext>
            </a:extLst>
          </p:cNvPr>
          <p:cNvCxnSpPr>
            <a:cxnSpLocks/>
          </p:cNvCxnSpPr>
          <p:nvPr/>
        </p:nvCxnSpPr>
        <p:spPr>
          <a:xfrm>
            <a:off x="710109" y="2413538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3122D97-3F4F-4DEB-A4F1-EA3D0760FB1D}"/>
              </a:ext>
            </a:extLst>
          </p:cNvPr>
          <p:cNvCxnSpPr>
            <a:cxnSpLocks/>
          </p:cNvCxnSpPr>
          <p:nvPr/>
        </p:nvCxnSpPr>
        <p:spPr>
          <a:xfrm>
            <a:off x="710109" y="5767256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B42553-F60F-4476-B7E7-D12A5C926D79}"/>
              </a:ext>
            </a:extLst>
          </p:cNvPr>
          <p:cNvCxnSpPr/>
          <p:nvPr/>
        </p:nvCxnSpPr>
        <p:spPr>
          <a:xfrm>
            <a:off x="700927" y="6324985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47CF77F7-3042-43DD-A340-E78A4281DA33}"/>
              </a:ext>
            </a:extLst>
          </p:cNvPr>
          <p:cNvSpPr txBox="1"/>
          <p:nvPr/>
        </p:nvSpPr>
        <p:spPr>
          <a:xfrm>
            <a:off x="5549341" y="2305222"/>
            <a:ext cx="2836263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vivr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ai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vivr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as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vivr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vivr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vivr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ons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vivr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ez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vivr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ont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9BEDF03-55C9-4031-BCCD-C8D24761AEAC}"/>
              </a:ext>
            </a:extLst>
          </p:cNvPr>
          <p:cNvSpPr txBox="1"/>
          <p:nvPr/>
        </p:nvSpPr>
        <p:spPr>
          <a:xfrm>
            <a:off x="2661594" y="2305221"/>
            <a:ext cx="2836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-e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ai</a:t>
            </a:r>
          </a:p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-e 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as</a:t>
            </a:r>
          </a:p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-e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-e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-e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ons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-e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ez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en-GB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stam</a:t>
            </a:r>
            <a:r>
              <a:rPr lang="en-GB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-e</a:t>
            </a:r>
            <a:r>
              <a:rPr lang="en-GB" dirty="0">
                <a:latin typeface="Ideal Sans Book" pitchFamily="50" charset="0"/>
                <a:cs typeface="Ideal Sans Book" pitchFamily="50" charset="0"/>
              </a:rPr>
              <a:t> + 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ont</a:t>
            </a: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1920BE-94E3-462C-A45D-C49990EAC44D}"/>
              </a:ext>
            </a:extLst>
          </p:cNvPr>
          <p:cNvSpPr txBox="1"/>
          <p:nvPr/>
        </p:nvSpPr>
        <p:spPr>
          <a:xfrm>
            <a:off x="8958005" y="2305220"/>
            <a:ext cx="2836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ik zal leven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jij zult leven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hij zal leven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wij zullen leven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wij zullen leven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u zult leven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zij zullen leven</a:t>
            </a: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271BF0D-ED96-4464-9E2C-526F652D8BFC}"/>
              </a:ext>
            </a:extLst>
          </p:cNvPr>
          <p:cNvSpPr/>
          <p:nvPr/>
        </p:nvSpPr>
        <p:spPr>
          <a:xfrm rot="21419226">
            <a:off x="-209024" y="765935"/>
            <a:ext cx="1405949" cy="71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B560AC6-3042-4373-A2B0-030D3D503FE6}"/>
              </a:ext>
            </a:extLst>
          </p:cNvPr>
          <p:cNvSpPr/>
          <p:nvPr/>
        </p:nvSpPr>
        <p:spPr>
          <a:xfrm>
            <a:off x="361277" y="591594"/>
            <a:ext cx="856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400" dirty="0">
                <a:solidFill>
                  <a:schemeClr val="accent4"/>
                </a:solidFill>
                <a:latin typeface="Ideal Sans Bold" pitchFamily="50" charset="0"/>
                <a:cs typeface="Ideal Sans Bold" pitchFamily="50" charset="0"/>
              </a:rPr>
              <a:t>3c</a:t>
            </a:r>
          </a:p>
        </p:txBody>
      </p:sp>
      <p:sp>
        <p:nvSpPr>
          <p:cNvPr id="23" name="Graphic 58">
            <a:extLst>
              <a:ext uri="{FF2B5EF4-FFF2-40B4-BE49-F238E27FC236}">
                <a16:creationId xmlns:a16="http://schemas.microsoft.com/office/drawing/2014/main" id="{662921AA-FCF9-42D3-8D2A-B664D5A00CB0}"/>
              </a:ext>
            </a:extLst>
          </p:cNvPr>
          <p:cNvSpPr/>
          <p:nvPr/>
        </p:nvSpPr>
        <p:spPr>
          <a:xfrm>
            <a:off x="4992286" y="376326"/>
            <a:ext cx="2452271" cy="1564757"/>
          </a:xfrm>
          <a:custGeom>
            <a:avLst/>
            <a:gdLst>
              <a:gd name="connsiteX0" fmla="*/ 572943 w 728538"/>
              <a:gd name="connsiteY0" fmla="*/ 411782 h 464869"/>
              <a:gd name="connsiteX1" fmla="*/ 517698 w 728538"/>
              <a:gd name="connsiteY1" fmla="*/ 432165 h 464869"/>
              <a:gd name="connsiteX2" fmla="*/ 508173 w 728538"/>
              <a:gd name="connsiteY2" fmla="*/ 429308 h 464869"/>
              <a:gd name="connsiteX3" fmla="*/ 433497 w 728538"/>
              <a:gd name="connsiteY3" fmla="*/ 432642 h 464869"/>
              <a:gd name="connsiteX4" fmla="*/ 364536 w 728538"/>
              <a:gd name="connsiteY4" fmla="*/ 462455 h 464869"/>
              <a:gd name="connsiteX5" fmla="*/ 356631 w 728538"/>
              <a:gd name="connsiteY5" fmla="*/ 434547 h 464869"/>
              <a:gd name="connsiteX6" fmla="*/ 356631 w 728538"/>
              <a:gd name="connsiteY6" fmla="*/ 433880 h 464869"/>
              <a:gd name="connsiteX7" fmla="*/ 327616 w 728538"/>
              <a:gd name="connsiteY7" fmla="*/ 393688 h 464869"/>
              <a:gd name="connsiteX8" fmla="*/ 324150 w 728538"/>
              <a:gd name="connsiteY8" fmla="*/ 393304 h 464869"/>
              <a:gd name="connsiteX9" fmla="*/ 140127 w 728538"/>
              <a:gd name="connsiteY9" fmla="*/ 386731 h 464869"/>
              <a:gd name="connsiteX10" fmla="*/ 89645 w 728538"/>
              <a:gd name="connsiteY10" fmla="*/ 354251 h 464869"/>
              <a:gd name="connsiteX11" fmla="*/ 1253 w 728538"/>
              <a:gd name="connsiteY11" fmla="*/ 70882 h 464869"/>
              <a:gd name="connsiteX12" fmla="*/ 42020 w 728538"/>
              <a:gd name="connsiteY12" fmla="*/ 17161 h 464869"/>
              <a:gd name="connsiteX13" fmla="*/ 695340 w 728538"/>
              <a:gd name="connsiteY13" fmla="*/ 48975 h 464869"/>
              <a:gd name="connsiteX14" fmla="*/ 723915 w 728538"/>
              <a:gd name="connsiteY14" fmla="*/ 103458 h 464869"/>
              <a:gd name="connsiteX15" fmla="*/ 572943 w 728538"/>
              <a:gd name="connsiteY15" fmla="*/ 411782 h 46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538" h="464869">
                <a:moveTo>
                  <a:pt x="572943" y="411782"/>
                </a:moveTo>
                <a:cubicBezTo>
                  <a:pt x="561046" y="430025"/>
                  <a:pt x="538594" y="438309"/>
                  <a:pt x="517698" y="432165"/>
                </a:cubicBezTo>
                <a:cubicBezTo>
                  <a:pt x="513698" y="430927"/>
                  <a:pt x="511698" y="430356"/>
                  <a:pt x="508173" y="429308"/>
                </a:cubicBezTo>
                <a:cubicBezTo>
                  <a:pt x="483445" y="423568"/>
                  <a:pt x="457616" y="424722"/>
                  <a:pt x="433497" y="432642"/>
                </a:cubicBezTo>
                <a:cubicBezTo>
                  <a:pt x="412923" y="440643"/>
                  <a:pt x="384158" y="453502"/>
                  <a:pt x="364536" y="462455"/>
                </a:cubicBezTo>
                <a:cubicBezTo>
                  <a:pt x="344915" y="471409"/>
                  <a:pt x="352725" y="453978"/>
                  <a:pt x="356631" y="434547"/>
                </a:cubicBezTo>
                <a:lnTo>
                  <a:pt x="356631" y="433880"/>
                </a:lnTo>
                <a:cubicBezTo>
                  <a:pt x="359717" y="414769"/>
                  <a:pt x="346727" y="396774"/>
                  <a:pt x="327616" y="393688"/>
                </a:cubicBezTo>
                <a:cubicBezTo>
                  <a:pt x="326468" y="393502"/>
                  <a:pt x="325311" y="393374"/>
                  <a:pt x="324150" y="393304"/>
                </a:cubicBezTo>
                <a:cubicBezTo>
                  <a:pt x="263072" y="386353"/>
                  <a:pt x="201546" y="384156"/>
                  <a:pt x="140127" y="386731"/>
                </a:cubicBezTo>
                <a:cubicBezTo>
                  <a:pt x="118024" y="388047"/>
                  <a:pt x="97608" y="374912"/>
                  <a:pt x="89645" y="354251"/>
                </a:cubicBezTo>
                <a:cubicBezTo>
                  <a:pt x="67071" y="274527"/>
                  <a:pt x="27732" y="149464"/>
                  <a:pt x="1253" y="70882"/>
                </a:cubicBezTo>
                <a:cubicBezTo>
                  <a:pt x="-5129" y="51832"/>
                  <a:pt x="13540" y="21829"/>
                  <a:pt x="42020" y="17161"/>
                </a:cubicBezTo>
                <a:cubicBezTo>
                  <a:pt x="259844" y="-13678"/>
                  <a:pt x="481542" y="-2882"/>
                  <a:pt x="695340" y="48975"/>
                </a:cubicBezTo>
                <a:cubicBezTo>
                  <a:pt x="723915" y="56500"/>
                  <a:pt x="735916" y="87075"/>
                  <a:pt x="723915" y="103458"/>
                </a:cubicBezTo>
                <a:cubicBezTo>
                  <a:pt x="663431" y="187659"/>
                  <a:pt x="622759" y="321104"/>
                  <a:pt x="572943" y="4117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13B42AE-6909-4D94-80E5-556817798881}"/>
              </a:ext>
            </a:extLst>
          </p:cNvPr>
          <p:cNvSpPr/>
          <p:nvPr/>
        </p:nvSpPr>
        <p:spPr>
          <a:xfrm>
            <a:off x="5306629" y="719286"/>
            <a:ext cx="203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bij werkwoorden </a:t>
            </a:r>
          </a:p>
          <a:p>
            <a:r>
              <a:rPr lang="nl-NL" sz="16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op </a:t>
            </a:r>
            <a:r>
              <a:rPr lang="nl-NL" sz="1600" dirty="0">
                <a:solidFill>
                  <a:schemeClr val="accent2"/>
                </a:solidFill>
                <a:latin typeface="Ideal Sans Bold" pitchFamily="50" charset="0"/>
                <a:cs typeface="Ideal Sans Bold" pitchFamily="50" charset="0"/>
              </a:rPr>
              <a:t>–re </a:t>
            </a:r>
            <a:r>
              <a:rPr lang="nl-NL" sz="16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vervalt de </a:t>
            </a:r>
            <a:r>
              <a:rPr lang="nl-NL" sz="1600" dirty="0">
                <a:solidFill>
                  <a:schemeClr val="accent2"/>
                </a:solidFill>
                <a:latin typeface="Ideal Sans Bold" pitchFamily="50" charset="0"/>
                <a:cs typeface="Ideal Sans Bold" pitchFamily="50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175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602B896-395D-40D4-B466-FFDA4971A87C}"/>
              </a:ext>
            </a:extLst>
          </p:cNvPr>
          <p:cNvSpPr txBox="1"/>
          <p:nvPr/>
        </p:nvSpPr>
        <p:spPr>
          <a:xfrm>
            <a:off x="625821" y="2305222"/>
            <a:ext cx="5111076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être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avoir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faire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aller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pouvoir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Medium" pitchFamily="50" charset="0"/>
                <a:cs typeface="Ideal Sans Medium" pitchFamily="50" charset="0"/>
              </a:rPr>
              <a:t>voir</a:t>
            </a:r>
            <a:endParaRPr lang="nl-NL" dirty="0">
              <a:latin typeface="Ideal Sans Medium" pitchFamily="50" charset="0"/>
              <a:cs typeface="Ideal Sans Medium" pitchFamily="50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7340907-2C96-45FD-ABA6-413B44F88C87}"/>
              </a:ext>
            </a:extLst>
          </p:cNvPr>
          <p:cNvGrpSpPr/>
          <p:nvPr/>
        </p:nvGrpSpPr>
        <p:grpSpPr>
          <a:xfrm>
            <a:off x="700928" y="2978611"/>
            <a:ext cx="10800000" cy="2230916"/>
            <a:chOff x="1085773" y="2955751"/>
            <a:chExt cx="10800000" cy="2230916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C41A449E-6041-4246-BD4D-67B05B327A43}"/>
                </a:ext>
              </a:extLst>
            </p:cNvPr>
            <p:cNvCxnSpPr/>
            <p:nvPr/>
          </p:nvCxnSpPr>
          <p:spPr>
            <a:xfrm>
              <a:off x="1085773" y="2955751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23365C97-EE02-4345-A768-CB5E22803B21}"/>
                </a:ext>
              </a:extLst>
            </p:cNvPr>
            <p:cNvCxnSpPr/>
            <p:nvPr/>
          </p:nvCxnSpPr>
          <p:spPr>
            <a:xfrm>
              <a:off x="1085773" y="3513480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010A79B-3591-4794-B2BF-4C1F335EAEEF}"/>
                </a:ext>
              </a:extLst>
            </p:cNvPr>
            <p:cNvCxnSpPr/>
            <p:nvPr/>
          </p:nvCxnSpPr>
          <p:spPr>
            <a:xfrm>
              <a:off x="1085773" y="4071209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C72695A-7B7F-46F3-89FB-0755590543A9}"/>
                </a:ext>
              </a:extLst>
            </p:cNvPr>
            <p:cNvCxnSpPr/>
            <p:nvPr/>
          </p:nvCxnSpPr>
          <p:spPr>
            <a:xfrm>
              <a:off x="1085773" y="4628938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07A92DA-4EE6-4659-831C-F78116C868D7}"/>
                </a:ext>
              </a:extLst>
            </p:cNvPr>
            <p:cNvCxnSpPr/>
            <p:nvPr/>
          </p:nvCxnSpPr>
          <p:spPr>
            <a:xfrm>
              <a:off x="1085773" y="5186667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DBC6B23-F411-459C-87CB-F31C7CE1B61A}"/>
              </a:ext>
            </a:extLst>
          </p:cNvPr>
          <p:cNvCxnSpPr>
            <a:cxnSpLocks/>
          </p:cNvCxnSpPr>
          <p:nvPr/>
        </p:nvCxnSpPr>
        <p:spPr>
          <a:xfrm>
            <a:off x="2661594" y="2413538"/>
            <a:ext cx="8848515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3122D97-3F4F-4DEB-A4F1-EA3D0760FB1D}"/>
              </a:ext>
            </a:extLst>
          </p:cNvPr>
          <p:cNvCxnSpPr>
            <a:cxnSpLocks/>
          </p:cNvCxnSpPr>
          <p:nvPr/>
        </p:nvCxnSpPr>
        <p:spPr>
          <a:xfrm>
            <a:off x="710109" y="5767256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47CF77F7-3042-43DD-A340-E78A4281DA33}"/>
              </a:ext>
            </a:extLst>
          </p:cNvPr>
          <p:cNvSpPr txBox="1"/>
          <p:nvPr/>
        </p:nvSpPr>
        <p:spPr>
          <a:xfrm>
            <a:off x="5549341" y="2305222"/>
            <a:ext cx="2836263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ser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aur</a:t>
            </a:r>
            <a:r>
              <a:rPr lang="nl-NL" dirty="0">
                <a:latin typeface="Ideal Sans Bold" pitchFamily="50" charset="0"/>
                <a:cs typeface="Ideal Sans Bold" pitchFamily="50" charset="0"/>
              </a:rPr>
              <a:t>a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fer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ir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pourr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verr</a:t>
            </a: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9BEDF03-55C9-4031-BCCD-C8D24761AEAC}"/>
              </a:ext>
            </a:extLst>
          </p:cNvPr>
          <p:cNvSpPr txBox="1"/>
          <p:nvPr/>
        </p:nvSpPr>
        <p:spPr>
          <a:xfrm>
            <a:off x="2661594" y="2305221"/>
            <a:ext cx="28362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ser</a:t>
            </a:r>
            <a:endParaRPr lang="nl-NL" dirty="0">
              <a:solidFill>
                <a:schemeClr val="accent2"/>
              </a:solidFill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aur</a:t>
            </a:r>
            <a:endParaRPr lang="nl-NL" dirty="0">
              <a:solidFill>
                <a:schemeClr val="accent2"/>
              </a:solidFill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fer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ir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pourr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verr</a:t>
            </a:r>
            <a:endParaRPr lang="nl-NL" dirty="0">
              <a:solidFill>
                <a:schemeClr val="accent2"/>
              </a:solidFill>
              <a:latin typeface="Ideal Sans Book" pitchFamily="50" charset="0"/>
              <a:cs typeface="Ideal Sans Book" pitchFamily="50" charset="0"/>
            </a:endParaRP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1920BE-94E3-462C-A45D-C49990EAC44D}"/>
              </a:ext>
            </a:extLst>
          </p:cNvPr>
          <p:cNvSpPr txBox="1"/>
          <p:nvPr/>
        </p:nvSpPr>
        <p:spPr>
          <a:xfrm>
            <a:off x="8958005" y="2305220"/>
            <a:ext cx="28362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hij zal zijn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hij zal hebben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hij zal doen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hij zal gaan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hij zal kunnen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>
                <a:latin typeface="Ideal Sans Book" pitchFamily="50" charset="0"/>
                <a:cs typeface="Ideal Sans Book" pitchFamily="50" charset="0"/>
              </a:rPr>
              <a:t>hij zal zien</a:t>
            </a: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619D1C0-9B86-4917-886E-939AF65DB0AD}"/>
              </a:ext>
            </a:extLst>
          </p:cNvPr>
          <p:cNvSpPr txBox="1"/>
          <p:nvPr/>
        </p:nvSpPr>
        <p:spPr>
          <a:xfrm>
            <a:off x="2655963" y="1861578"/>
            <a:ext cx="28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2"/>
                </a:solidFill>
                <a:latin typeface="Ideal Sans Bold" pitchFamily="50" charset="0"/>
                <a:cs typeface="Ideal Sans Bold" pitchFamily="50" charset="0"/>
              </a:rPr>
              <a:t>stam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22" name="Graphic 58">
            <a:extLst>
              <a:ext uri="{FF2B5EF4-FFF2-40B4-BE49-F238E27FC236}">
                <a16:creationId xmlns:a16="http://schemas.microsoft.com/office/drawing/2014/main" id="{D2621748-9EC9-4B0B-BA16-941923CE650E}"/>
              </a:ext>
            </a:extLst>
          </p:cNvPr>
          <p:cNvSpPr/>
          <p:nvPr/>
        </p:nvSpPr>
        <p:spPr>
          <a:xfrm>
            <a:off x="101790" y="982681"/>
            <a:ext cx="2452271" cy="1564757"/>
          </a:xfrm>
          <a:custGeom>
            <a:avLst/>
            <a:gdLst>
              <a:gd name="connsiteX0" fmla="*/ 572943 w 728538"/>
              <a:gd name="connsiteY0" fmla="*/ 411782 h 464869"/>
              <a:gd name="connsiteX1" fmla="*/ 517698 w 728538"/>
              <a:gd name="connsiteY1" fmla="*/ 432165 h 464869"/>
              <a:gd name="connsiteX2" fmla="*/ 508173 w 728538"/>
              <a:gd name="connsiteY2" fmla="*/ 429308 h 464869"/>
              <a:gd name="connsiteX3" fmla="*/ 433497 w 728538"/>
              <a:gd name="connsiteY3" fmla="*/ 432642 h 464869"/>
              <a:gd name="connsiteX4" fmla="*/ 364536 w 728538"/>
              <a:gd name="connsiteY4" fmla="*/ 462455 h 464869"/>
              <a:gd name="connsiteX5" fmla="*/ 356631 w 728538"/>
              <a:gd name="connsiteY5" fmla="*/ 434547 h 464869"/>
              <a:gd name="connsiteX6" fmla="*/ 356631 w 728538"/>
              <a:gd name="connsiteY6" fmla="*/ 433880 h 464869"/>
              <a:gd name="connsiteX7" fmla="*/ 327616 w 728538"/>
              <a:gd name="connsiteY7" fmla="*/ 393688 h 464869"/>
              <a:gd name="connsiteX8" fmla="*/ 324150 w 728538"/>
              <a:gd name="connsiteY8" fmla="*/ 393304 h 464869"/>
              <a:gd name="connsiteX9" fmla="*/ 140127 w 728538"/>
              <a:gd name="connsiteY9" fmla="*/ 386731 h 464869"/>
              <a:gd name="connsiteX10" fmla="*/ 89645 w 728538"/>
              <a:gd name="connsiteY10" fmla="*/ 354251 h 464869"/>
              <a:gd name="connsiteX11" fmla="*/ 1253 w 728538"/>
              <a:gd name="connsiteY11" fmla="*/ 70882 h 464869"/>
              <a:gd name="connsiteX12" fmla="*/ 42020 w 728538"/>
              <a:gd name="connsiteY12" fmla="*/ 17161 h 464869"/>
              <a:gd name="connsiteX13" fmla="*/ 695340 w 728538"/>
              <a:gd name="connsiteY13" fmla="*/ 48975 h 464869"/>
              <a:gd name="connsiteX14" fmla="*/ 723915 w 728538"/>
              <a:gd name="connsiteY14" fmla="*/ 103458 h 464869"/>
              <a:gd name="connsiteX15" fmla="*/ 572943 w 728538"/>
              <a:gd name="connsiteY15" fmla="*/ 411782 h 46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538" h="464869">
                <a:moveTo>
                  <a:pt x="572943" y="411782"/>
                </a:moveTo>
                <a:cubicBezTo>
                  <a:pt x="561046" y="430025"/>
                  <a:pt x="538594" y="438309"/>
                  <a:pt x="517698" y="432165"/>
                </a:cubicBezTo>
                <a:cubicBezTo>
                  <a:pt x="513698" y="430927"/>
                  <a:pt x="511698" y="430356"/>
                  <a:pt x="508173" y="429308"/>
                </a:cubicBezTo>
                <a:cubicBezTo>
                  <a:pt x="483445" y="423568"/>
                  <a:pt x="457616" y="424722"/>
                  <a:pt x="433497" y="432642"/>
                </a:cubicBezTo>
                <a:cubicBezTo>
                  <a:pt x="412923" y="440643"/>
                  <a:pt x="384158" y="453502"/>
                  <a:pt x="364536" y="462455"/>
                </a:cubicBezTo>
                <a:cubicBezTo>
                  <a:pt x="344915" y="471409"/>
                  <a:pt x="352725" y="453978"/>
                  <a:pt x="356631" y="434547"/>
                </a:cubicBezTo>
                <a:lnTo>
                  <a:pt x="356631" y="433880"/>
                </a:lnTo>
                <a:cubicBezTo>
                  <a:pt x="359717" y="414769"/>
                  <a:pt x="346727" y="396774"/>
                  <a:pt x="327616" y="393688"/>
                </a:cubicBezTo>
                <a:cubicBezTo>
                  <a:pt x="326468" y="393502"/>
                  <a:pt x="325311" y="393374"/>
                  <a:pt x="324150" y="393304"/>
                </a:cubicBezTo>
                <a:cubicBezTo>
                  <a:pt x="263072" y="386353"/>
                  <a:pt x="201546" y="384156"/>
                  <a:pt x="140127" y="386731"/>
                </a:cubicBezTo>
                <a:cubicBezTo>
                  <a:pt x="118024" y="388047"/>
                  <a:pt x="97608" y="374912"/>
                  <a:pt x="89645" y="354251"/>
                </a:cubicBezTo>
                <a:cubicBezTo>
                  <a:pt x="67071" y="274527"/>
                  <a:pt x="27732" y="149464"/>
                  <a:pt x="1253" y="70882"/>
                </a:cubicBezTo>
                <a:cubicBezTo>
                  <a:pt x="-5129" y="51832"/>
                  <a:pt x="13540" y="21829"/>
                  <a:pt x="42020" y="17161"/>
                </a:cubicBezTo>
                <a:cubicBezTo>
                  <a:pt x="259844" y="-13678"/>
                  <a:pt x="481542" y="-2882"/>
                  <a:pt x="695340" y="48975"/>
                </a:cubicBezTo>
                <a:cubicBezTo>
                  <a:pt x="723915" y="56500"/>
                  <a:pt x="735916" y="87075"/>
                  <a:pt x="723915" y="103458"/>
                </a:cubicBezTo>
                <a:cubicBezTo>
                  <a:pt x="663431" y="187659"/>
                  <a:pt x="622759" y="321104"/>
                  <a:pt x="572943" y="411782"/>
                </a:cubicBezTo>
                <a:close/>
              </a:path>
            </a:pathLst>
          </a:custGeom>
          <a:solidFill>
            <a:srgbClr val="54D9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D67AD08-28F1-4A47-90EA-5260F5B43127}"/>
              </a:ext>
            </a:extLst>
          </p:cNvPr>
          <p:cNvSpPr/>
          <p:nvPr/>
        </p:nvSpPr>
        <p:spPr>
          <a:xfrm>
            <a:off x="416133" y="1325641"/>
            <a:ext cx="2035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latin typeface="Ideal Sans Bold" pitchFamily="50" charset="0"/>
                <a:cs typeface="Ideal Sans Bold" pitchFamily="50" charset="0"/>
              </a:rPr>
              <a:t>onregelmatige </a:t>
            </a:r>
            <a:br>
              <a:rPr lang="nl-NL" sz="1600" dirty="0">
                <a:latin typeface="Ideal Sans Bold" pitchFamily="50" charset="0"/>
                <a:cs typeface="Ideal Sans Bold" pitchFamily="50" charset="0"/>
              </a:rPr>
            </a:br>
            <a:r>
              <a:rPr lang="nl-NL" sz="1600" dirty="0" err="1">
                <a:latin typeface="Ideal Sans Bold" pitchFamily="50" charset="0"/>
                <a:cs typeface="Ideal Sans Bold" pitchFamily="50" charset="0"/>
              </a:rPr>
              <a:t>futur</a:t>
            </a:r>
            <a:r>
              <a:rPr lang="nl-NL" sz="1600" dirty="0">
                <a:latin typeface="Ideal Sans Bold" pitchFamily="50" charset="0"/>
                <a:cs typeface="Ideal Sans Bold" pitchFamily="50" charset="0"/>
              </a:rPr>
              <a:t> </a:t>
            </a:r>
            <a:r>
              <a:rPr lang="nl-NL" sz="1600" dirty="0">
                <a:latin typeface="Ideal Sans Book" pitchFamily="50" charset="0"/>
                <a:cs typeface="Ideal Sans Book" pitchFamily="50" charset="0"/>
              </a:rPr>
              <a:t>bij deze </a:t>
            </a:r>
            <a:br>
              <a:rPr lang="nl-NL" sz="1600" dirty="0">
                <a:latin typeface="Ideal Sans Book" pitchFamily="50" charset="0"/>
                <a:cs typeface="Ideal Sans Book" pitchFamily="50" charset="0"/>
              </a:rPr>
            </a:br>
            <a:r>
              <a:rPr lang="nl-NL" sz="1600" dirty="0">
                <a:latin typeface="Ideal Sans Book" pitchFamily="50" charset="0"/>
                <a:cs typeface="Ideal Sans Book" pitchFamily="50" charset="0"/>
              </a:rPr>
              <a:t>werkwoorden</a:t>
            </a:r>
            <a:endParaRPr lang="nl-NL" sz="1600" dirty="0">
              <a:latin typeface="Ideal Sans Bold" pitchFamily="50" charset="0"/>
              <a:cs typeface="Ideal Sans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poseren, vrouw, foto, vasthouden&#10;&#10;Automatisch gegenereerde beschrijving">
            <a:extLst>
              <a:ext uri="{FF2B5EF4-FFF2-40B4-BE49-F238E27FC236}">
                <a16:creationId xmlns:a16="http://schemas.microsoft.com/office/drawing/2014/main" id="{A6A53365-3B07-4E81-BAF5-9C51F3C4F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37" y="1610686"/>
            <a:ext cx="7896138" cy="526409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BA45995-051C-4BAB-8C71-B1CF032FB200}"/>
              </a:ext>
            </a:extLst>
          </p:cNvPr>
          <p:cNvSpPr txBox="1"/>
          <p:nvPr/>
        </p:nvSpPr>
        <p:spPr>
          <a:xfrm>
            <a:off x="7240802" y="2284198"/>
            <a:ext cx="4006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Elle ___________ </a:t>
            </a:r>
            <a:r>
              <a:rPr lang="nl-NL" sz="2800" i="1" dirty="0" err="1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son</a:t>
            </a:r>
            <a:r>
              <a:rPr lang="nl-NL" sz="2800" i="1" dirty="0">
                <a:solidFill>
                  <a:schemeClr val="accent5"/>
                </a:solidFill>
                <a:latin typeface="Ideal Sans Semibold" pitchFamily="50" charset="0"/>
                <a:cs typeface="Ideal Sans Semibold" pitchFamily="50" charset="0"/>
              </a:rPr>
              <a:t> cadeau. </a:t>
            </a:r>
            <a:r>
              <a:rPr lang="nl-NL" sz="2800" i="1" dirty="0">
                <a:solidFill>
                  <a:schemeClr val="accent5"/>
                </a:solidFill>
              </a:rPr>
              <a:t>(</a:t>
            </a:r>
            <a:r>
              <a:rPr lang="nl-NL" sz="2800" i="1" dirty="0" err="1">
                <a:solidFill>
                  <a:schemeClr val="accent5"/>
                </a:solidFill>
              </a:rPr>
              <a:t>voir</a:t>
            </a:r>
            <a:r>
              <a:rPr lang="nl-NL" sz="2800" i="1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10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DE6FE24-3FCB-4C15-AC28-FD3EEC0E483C}"/>
              </a:ext>
            </a:extLst>
          </p:cNvPr>
          <p:cNvCxnSpPr>
            <a:cxnSpLocks/>
          </p:cNvCxnSpPr>
          <p:nvPr/>
        </p:nvCxnSpPr>
        <p:spPr>
          <a:xfrm>
            <a:off x="1516792" y="5146203"/>
            <a:ext cx="9444617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D300779A-60B0-46EE-A823-31C06BEBFF7A}"/>
              </a:ext>
            </a:extLst>
          </p:cNvPr>
          <p:cNvSpPr txBox="1"/>
          <p:nvPr/>
        </p:nvSpPr>
        <p:spPr>
          <a:xfrm>
            <a:off x="6853932" y="5543142"/>
            <a:ext cx="198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Ideal Sans Bold" pitchFamily="50" charset="0"/>
                <a:cs typeface="Ideal Sans Bold" pitchFamily="50" charset="0"/>
              </a:rPr>
              <a:t>futur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Ideal Sans Bold" pitchFamily="50" charset="0"/>
                <a:cs typeface="Ideal Sans Bold" pitchFamily="50" charset="0"/>
              </a:rPr>
              <a:t>proche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7E52AB04-4E4B-4ED1-9775-2FA2D956A0F3}"/>
              </a:ext>
            </a:extLst>
          </p:cNvPr>
          <p:cNvSpPr/>
          <p:nvPr/>
        </p:nvSpPr>
        <p:spPr>
          <a:xfrm>
            <a:off x="7358592" y="4961537"/>
            <a:ext cx="369332" cy="3693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7EB5C88-A369-4C36-B0F9-26A11EEC1FC9}"/>
              </a:ext>
            </a:extLst>
          </p:cNvPr>
          <p:cNvSpPr txBox="1"/>
          <p:nvPr/>
        </p:nvSpPr>
        <p:spPr>
          <a:xfrm>
            <a:off x="5640313" y="5543142"/>
            <a:ext cx="11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Ideal Sans Medium" pitchFamily="50" charset="0"/>
                <a:cs typeface="Ideal Sans Medium" pitchFamily="50" charset="0"/>
              </a:rPr>
              <a:t>présent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255396E-FBBB-45BB-B51F-8EB974BC0AAF}"/>
              </a:ext>
            </a:extLst>
          </p:cNvPr>
          <p:cNvSpPr/>
          <p:nvPr/>
        </p:nvSpPr>
        <p:spPr>
          <a:xfrm>
            <a:off x="5952304" y="4961537"/>
            <a:ext cx="369332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1A5D4B9A-C2AF-4C4B-B787-77A4C02A87FC}"/>
              </a:ext>
            </a:extLst>
          </p:cNvPr>
          <p:cNvSpPr/>
          <p:nvPr/>
        </p:nvSpPr>
        <p:spPr>
          <a:xfrm>
            <a:off x="9883719" y="4970792"/>
            <a:ext cx="369332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FA0438C-F7FF-4193-94B9-BC500A12470B}"/>
              </a:ext>
            </a:extLst>
          </p:cNvPr>
          <p:cNvSpPr txBox="1"/>
          <p:nvPr/>
        </p:nvSpPr>
        <p:spPr>
          <a:xfrm>
            <a:off x="9395694" y="5543142"/>
            <a:ext cx="198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Ideal Sans Medium" pitchFamily="50" charset="0"/>
                <a:cs typeface="Ideal Sans Medium" pitchFamily="50" charset="0"/>
              </a:rPr>
              <a:t>futur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Ideal Sans Medium" pitchFamily="50" charset="0"/>
                <a:cs typeface="Ideal Sans Medium" pitchFamily="50" charset="0"/>
              </a:rPr>
              <a:t>simple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Ideal Sans Medium" pitchFamily="50" charset="0"/>
              <a:cs typeface="Ideal Sans Medium" pitchFamily="50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B39F8AE-0E20-49BB-8604-7D865784643F}"/>
              </a:ext>
            </a:extLst>
          </p:cNvPr>
          <p:cNvSpPr txBox="1"/>
          <p:nvPr/>
        </p:nvSpPr>
        <p:spPr>
          <a:xfrm>
            <a:off x="1884933" y="5543142"/>
            <a:ext cx="11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Ideal Sans Medium" pitchFamily="50" charset="0"/>
                <a:cs typeface="Ideal Sans Medium" pitchFamily="50" charset="0"/>
              </a:rPr>
              <a:t>passé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D7033C-4A36-4C0D-B04D-CADED508E5A1}"/>
              </a:ext>
            </a:extLst>
          </p:cNvPr>
          <p:cNvSpPr/>
          <p:nvPr/>
        </p:nvSpPr>
        <p:spPr>
          <a:xfrm>
            <a:off x="2089193" y="4961537"/>
            <a:ext cx="369332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kstballon: rechthoek 10">
            <a:extLst>
              <a:ext uri="{FF2B5EF4-FFF2-40B4-BE49-F238E27FC236}">
                <a16:creationId xmlns:a16="http://schemas.microsoft.com/office/drawing/2014/main" id="{D0A6C93C-6177-4688-A0FB-F71026AB84F6}"/>
              </a:ext>
            </a:extLst>
          </p:cNvPr>
          <p:cNvSpPr/>
          <p:nvPr/>
        </p:nvSpPr>
        <p:spPr>
          <a:xfrm flipH="1">
            <a:off x="4700298" y="2095686"/>
            <a:ext cx="3434406" cy="2145487"/>
          </a:xfrm>
          <a:prstGeom prst="wedgeRectCallout">
            <a:avLst>
              <a:gd name="adj1" fmla="val -33388"/>
              <a:gd name="adj2" fmla="val 787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9D8FC11-6DDB-4CA5-8616-EB5FB73F2146}"/>
              </a:ext>
            </a:extLst>
          </p:cNvPr>
          <p:cNvSpPr txBox="1"/>
          <p:nvPr/>
        </p:nvSpPr>
        <p:spPr>
          <a:xfrm>
            <a:off x="5176149" y="2443768"/>
            <a:ext cx="33580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4"/>
                </a:solidFill>
                <a:latin typeface="Ideal Sans Medium" pitchFamily="50" charset="0"/>
                <a:cs typeface="Ideal Sans Medium" pitchFamily="50" charset="0"/>
              </a:rPr>
              <a:t>Ik ga …</a:t>
            </a:r>
          </a:p>
          <a:p>
            <a:br>
              <a:rPr lang="nl-NL" i="1" dirty="0">
                <a:solidFill>
                  <a:schemeClr val="bg1"/>
                </a:solidFill>
                <a:latin typeface="Ideal Sans Medium" pitchFamily="50" charset="0"/>
                <a:cs typeface="Ideal Sans Medium" pitchFamily="50" charset="0"/>
              </a:rPr>
            </a:br>
            <a:r>
              <a:rPr lang="nl-NL" i="1" dirty="0">
                <a:solidFill>
                  <a:schemeClr val="bg1"/>
                </a:solidFill>
                <a:latin typeface="Ideal Sans Medium" pitchFamily="50" charset="0"/>
                <a:cs typeface="Ideal Sans Medium" pitchFamily="50" charset="0"/>
              </a:rPr>
              <a:t>(</a:t>
            </a:r>
            <a:r>
              <a:rPr lang="nl-NL" i="1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iets gaat zo meteen, straks gebeuren)</a:t>
            </a:r>
          </a:p>
        </p:txBody>
      </p:sp>
    </p:spTree>
    <p:extLst>
      <p:ext uri="{BB962C8B-B14F-4D97-AF65-F5344CB8AC3E}">
        <p14:creationId xmlns:p14="http://schemas.microsoft.com/office/powerpoint/2010/main" val="53120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EE4279D6-AB6C-4C6B-935D-60B415DD5DDA}"/>
              </a:ext>
            </a:extLst>
          </p:cNvPr>
          <p:cNvSpPr txBox="1"/>
          <p:nvPr/>
        </p:nvSpPr>
        <p:spPr>
          <a:xfrm>
            <a:off x="2661594" y="1860180"/>
            <a:ext cx="228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Ideal Sans Bold" pitchFamily="50" charset="0"/>
                <a:cs typeface="Ideal Sans Bold" pitchFamily="50" charset="0"/>
              </a:rPr>
              <a:t>aller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A3D7B5C-7055-44C7-ABAF-30191EA1C4B3}"/>
              </a:ext>
            </a:extLst>
          </p:cNvPr>
          <p:cNvSpPr txBox="1"/>
          <p:nvPr/>
        </p:nvSpPr>
        <p:spPr>
          <a:xfrm>
            <a:off x="5523599" y="1860180"/>
            <a:ext cx="28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Ideal Sans Bold" pitchFamily="50" charset="0"/>
                <a:cs typeface="Ideal Sans Bold" pitchFamily="50" charset="0"/>
              </a:rPr>
              <a:t>marcher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445F26-FEED-43A2-B485-AD3D1021AD86}"/>
              </a:ext>
            </a:extLst>
          </p:cNvPr>
          <p:cNvSpPr txBox="1"/>
          <p:nvPr/>
        </p:nvSpPr>
        <p:spPr>
          <a:xfrm>
            <a:off x="625821" y="2305222"/>
            <a:ext cx="511107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je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tu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/elle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on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latin typeface="Ideal Sans Book" pitchFamily="50" charset="0"/>
                <a:cs typeface="Ideal Sans Book" pitchFamily="50" charset="0"/>
              </a:rPr>
              <a:t>nous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vous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/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elles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1D22A67-51D8-463F-9596-001BE40B8CB8}"/>
              </a:ext>
            </a:extLst>
          </p:cNvPr>
          <p:cNvGrpSpPr/>
          <p:nvPr/>
        </p:nvGrpSpPr>
        <p:grpSpPr>
          <a:xfrm>
            <a:off x="700928" y="2978611"/>
            <a:ext cx="10800000" cy="2230916"/>
            <a:chOff x="1085773" y="2955751"/>
            <a:chExt cx="10800000" cy="2230916"/>
          </a:xfrm>
        </p:grpSpPr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FF9AB9B1-CAF7-4DF3-BA2C-3535AB6F90FC}"/>
                </a:ext>
              </a:extLst>
            </p:cNvPr>
            <p:cNvCxnSpPr/>
            <p:nvPr/>
          </p:nvCxnSpPr>
          <p:spPr>
            <a:xfrm>
              <a:off x="1085773" y="2955751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9D962AF7-6775-4CA0-B7C6-4130A9BAC93C}"/>
                </a:ext>
              </a:extLst>
            </p:cNvPr>
            <p:cNvCxnSpPr/>
            <p:nvPr/>
          </p:nvCxnSpPr>
          <p:spPr>
            <a:xfrm>
              <a:off x="1085773" y="3513480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9AF6D2A2-BDE5-40C7-81FE-162027DE7699}"/>
                </a:ext>
              </a:extLst>
            </p:cNvPr>
            <p:cNvCxnSpPr/>
            <p:nvPr/>
          </p:nvCxnSpPr>
          <p:spPr>
            <a:xfrm>
              <a:off x="1085773" y="4071209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16BC0DFF-6F31-458A-9B96-1A429D7807D5}"/>
                </a:ext>
              </a:extLst>
            </p:cNvPr>
            <p:cNvCxnSpPr/>
            <p:nvPr/>
          </p:nvCxnSpPr>
          <p:spPr>
            <a:xfrm>
              <a:off x="1085773" y="4628938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4326F0E9-E64F-4A49-88F0-2B9160674663}"/>
                </a:ext>
              </a:extLst>
            </p:cNvPr>
            <p:cNvCxnSpPr/>
            <p:nvPr/>
          </p:nvCxnSpPr>
          <p:spPr>
            <a:xfrm>
              <a:off x="1085773" y="5186667"/>
              <a:ext cx="1080000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A17940AE-01CE-4A50-9FA0-0AAF67A19B2D}"/>
              </a:ext>
            </a:extLst>
          </p:cNvPr>
          <p:cNvCxnSpPr>
            <a:cxnSpLocks/>
          </p:cNvCxnSpPr>
          <p:nvPr/>
        </p:nvCxnSpPr>
        <p:spPr>
          <a:xfrm>
            <a:off x="710109" y="2413538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177B60F7-57B8-4A95-9813-2C21B3E3A5DC}"/>
              </a:ext>
            </a:extLst>
          </p:cNvPr>
          <p:cNvCxnSpPr>
            <a:cxnSpLocks/>
          </p:cNvCxnSpPr>
          <p:nvPr/>
        </p:nvCxnSpPr>
        <p:spPr>
          <a:xfrm>
            <a:off x="710109" y="5767256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98C3FCED-BD3E-4283-B70C-05BCFDBAFE3E}"/>
              </a:ext>
            </a:extLst>
          </p:cNvPr>
          <p:cNvCxnSpPr/>
          <p:nvPr/>
        </p:nvCxnSpPr>
        <p:spPr>
          <a:xfrm>
            <a:off x="700927" y="6324985"/>
            <a:ext cx="10800000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E726E79B-1F0F-43F4-837F-75460FAEA463}"/>
              </a:ext>
            </a:extLst>
          </p:cNvPr>
          <p:cNvSpPr txBox="1"/>
          <p:nvPr/>
        </p:nvSpPr>
        <p:spPr>
          <a:xfrm>
            <a:off x="5549341" y="2305222"/>
            <a:ext cx="2836263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marcher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marcher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marcher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marcher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marcher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marcher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marcher</a:t>
            </a:r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B231E62-1343-4262-A0CD-ED661C08207F}"/>
              </a:ext>
            </a:extLst>
          </p:cNvPr>
          <p:cNvSpPr txBox="1"/>
          <p:nvPr/>
        </p:nvSpPr>
        <p:spPr>
          <a:xfrm>
            <a:off x="2661594" y="2305220"/>
            <a:ext cx="2836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 err="1">
                <a:latin typeface="Ideal Sans Bold" pitchFamily="50" charset="0"/>
                <a:cs typeface="Ideal Sans Bold" pitchFamily="50" charset="0"/>
              </a:rPr>
              <a:t>vais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 err="1">
                <a:latin typeface="Ideal Sans Bold" pitchFamily="50" charset="0"/>
                <a:cs typeface="Ideal Sans Bold" pitchFamily="50" charset="0"/>
              </a:rPr>
              <a:t>vas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>
                <a:latin typeface="Ideal Sans Bold" pitchFamily="50" charset="0"/>
                <a:cs typeface="Ideal Sans Bold" pitchFamily="50" charset="0"/>
              </a:rPr>
              <a:t>va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latin typeface="Ideal Sans Bold" pitchFamily="50" charset="0"/>
                <a:cs typeface="Ideal Sans Bold" pitchFamily="50" charset="0"/>
              </a:rPr>
              <a:t>va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allons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r>
              <a:rPr lang="nl-NL" dirty="0" err="1">
                <a:latin typeface="Ideal Sans Bold" pitchFamily="50" charset="0"/>
                <a:cs typeface="Ideal Sans Bold" pitchFamily="50" charset="0"/>
              </a:rPr>
              <a:t>allez</a:t>
            </a:r>
            <a:endParaRPr lang="nl-NL" dirty="0">
              <a:latin typeface="Ideal Sans Bold" pitchFamily="50" charset="0"/>
              <a:cs typeface="Ideal Sans Bold" pitchFamily="50" charset="0"/>
            </a:endParaRPr>
          </a:p>
          <a:p>
            <a:pPr>
              <a:lnSpc>
                <a:spcPct val="200000"/>
              </a:lnSpc>
            </a:pPr>
            <a:r>
              <a:rPr lang="nl-NL" dirty="0">
                <a:latin typeface="Ideal Sans Bold" pitchFamily="50" charset="0"/>
                <a:cs typeface="Ideal Sans Bold" pitchFamily="50" charset="0"/>
              </a:rPr>
              <a:t>vont</a:t>
            </a: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9833205-9064-4E58-A020-F4C0A579902A}"/>
              </a:ext>
            </a:extLst>
          </p:cNvPr>
          <p:cNvSpPr txBox="1"/>
          <p:nvPr/>
        </p:nvSpPr>
        <p:spPr>
          <a:xfrm>
            <a:off x="8958005" y="2305220"/>
            <a:ext cx="2836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ik ga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jij gaat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hij/zij gaat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wij gaan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wij gaan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jullie gaan /u gaat lopen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zij gaan lopen</a:t>
            </a:r>
          </a:p>
          <a:p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768</Words>
  <Application>Microsoft Office PowerPoint</Application>
  <PresentationFormat>Breedbeeld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1" baseType="lpstr">
      <vt:lpstr>Ideal Sans Bold</vt:lpstr>
      <vt:lpstr>Arial</vt:lpstr>
      <vt:lpstr>Ideal Sans Light</vt:lpstr>
      <vt:lpstr>Calibri</vt:lpstr>
      <vt:lpstr>Bodoni MT</vt:lpstr>
      <vt:lpstr>Ideal Sans Medium</vt:lpstr>
      <vt:lpstr>Ideal Sans Semibold</vt:lpstr>
      <vt:lpstr>Ideal Sans Book</vt:lpstr>
      <vt:lpstr>Ideal Sans Black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Christiaan Bierbooms</dc:creator>
  <cp:lastModifiedBy>Christiaan Bierbooms</cp:lastModifiedBy>
  <cp:revision>124</cp:revision>
  <dcterms:created xsi:type="dcterms:W3CDTF">2019-02-26T16:14:33Z</dcterms:created>
  <dcterms:modified xsi:type="dcterms:W3CDTF">2020-01-14T07:15:42Z</dcterms:modified>
</cp:coreProperties>
</file>